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9" r:id="rId4"/>
    <p:sldId id="261" r:id="rId5"/>
    <p:sldId id="260" r:id="rId6"/>
    <p:sldId id="262" r:id="rId7"/>
    <p:sldId id="264" r:id="rId8"/>
    <p:sldId id="263" r:id="rId9"/>
    <p:sldId id="265" r:id="rId10"/>
    <p:sldId id="266" r:id="rId11"/>
    <p:sldId id="267" r:id="rId12"/>
    <p:sldId id="268" r:id="rId13"/>
    <p:sldId id="269" r:id="rId14"/>
    <p:sldId id="270" r:id="rId15"/>
    <p:sldId id="271" r:id="rId16"/>
    <p:sldId id="272" r:id="rId17"/>
    <p:sldId id="273" r:id="rId18"/>
    <p:sldId id="274" r:id="rId19"/>
    <p:sldId id="275" r:id="rId20"/>
    <p:sldId id="276" r:id="rId21"/>
    <p:sldId id="277" r:id="rId22"/>
    <p:sldId id="278" r:id="rId23"/>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006" autoAdjust="0"/>
    <p:restoredTop sz="94660"/>
  </p:normalViewPr>
  <p:slideViewPr>
    <p:cSldViewPr snapToGrid="0">
      <p:cViewPr varScale="1">
        <p:scale>
          <a:sx n="67" d="100"/>
          <a:sy n="67" d="100"/>
        </p:scale>
        <p:origin x="38" y="36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2.png>
</file>

<file path=ppt/media/image3.png>
</file>

<file path=ppt/media/image4.png>
</file>

<file path=ppt/media/image5.png>
</file>

<file path=ppt/media/image6.png>
</file>

<file path=ppt/media/image7.jp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C01D7EFD-F1BA-19DF-EB1B-746A794AF687}"/>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1069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BC5E4576-90FE-1FF7-5F43-18A0F9685D88}"/>
              </a:ext>
            </a:extLst>
          </p:cNvPr>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p>
        </p:txBody>
      </p:sp>
      <p:sp>
        <p:nvSpPr>
          <p:cNvPr id="3" name="副标题 2">
            <a:extLst>
              <a:ext uri="{FF2B5EF4-FFF2-40B4-BE49-F238E27FC236}">
                <a16:creationId xmlns:a16="http://schemas.microsoft.com/office/drawing/2014/main" id="{A04D9988-CF5B-5679-6B59-7F16088B93F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p>
        </p:txBody>
      </p:sp>
      <p:sp>
        <p:nvSpPr>
          <p:cNvPr id="4" name="日期占位符 3">
            <a:extLst>
              <a:ext uri="{FF2B5EF4-FFF2-40B4-BE49-F238E27FC236}">
                <a16:creationId xmlns:a16="http://schemas.microsoft.com/office/drawing/2014/main" id="{33D41260-CD70-C30A-96D0-20377D525E63}"/>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E2B11896-4E5F-7A87-4D32-CA68A64500E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43488700-5C5F-3796-0104-524ABB3A9465}"/>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38895717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pic>
        <p:nvPicPr>
          <p:cNvPr id="8" name="Picture 2">
            <a:extLst>
              <a:ext uri="{FF2B5EF4-FFF2-40B4-BE49-F238E27FC236}">
                <a16:creationId xmlns:a16="http://schemas.microsoft.com/office/drawing/2014/main" id="{AE8AF868-E363-821E-F3F1-EEB4C7D36261}"/>
              </a:ext>
            </a:extLst>
          </p:cNvPr>
          <p:cNvPicPr>
            <a:picLocks noChangeAspect="1" noChangeArrowheads="1"/>
          </p:cNvPicPr>
          <p:nvPr userDrawn="1"/>
        </p:nvPicPr>
        <p:blipFill rotWithShape="1">
          <a:blip r:embed="rId2">
            <a:extLst>
              <a:ext uri="{28A0092B-C50C-407E-A947-70E740481C1C}">
                <a14:useLocalDpi xmlns:a14="http://schemas.microsoft.com/office/drawing/2010/main" val="0"/>
              </a:ext>
            </a:extLst>
          </a:blip>
          <a:srcRect t="1069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sp>
        <p:nvSpPr>
          <p:cNvPr id="2" name="标题 1">
            <a:extLst>
              <a:ext uri="{FF2B5EF4-FFF2-40B4-BE49-F238E27FC236}">
                <a16:creationId xmlns:a16="http://schemas.microsoft.com/office/drawing/2014/main" id="{01A8DC3B-F32F-D5D7-39C1-DE2DEECBE6E2}"/>
              </a:ext>
            </a:extLst>
          </p:cNvPr>
          <p:cNvSpPr>
            <a:spLocks noGrp="1"/>
          </p:cNvSpPr>
          <p:nvPr>
            <p:ph type="title"/>
          </p:nvPr>
        </p:nvSpPr>
        <p:spPr/>
        <p:txBody>
          <a:bodyPr/>
          <a:lstStyle/>
          <a:p>
            <a:r>
              <a:rPr lang="zh-CN" altLang="en-US"/>
              <a:t>单击此处编辑母版标题样式</a:t>
            </a:r>
          </a:p>
        </p:txBody>
      </p:sp>
      <p:sp>
        <p:nvSpPr>
          <p:cNvPr id="3" name="竖排文字占位符 2">
            <a:extLst>
              <a:ext uri="{FF2B5EF4-FFF2-40B4-BE49-F238E27FC236}">
                <a16:creationId xmlns:a16="http://schemas.microsoft.com/office/drawing/2014/main" id="{4B034CB2-863F-A166-7DA0-979B6C4B7B02}"/>
              </a:ext>
            </a:extLst>
          </p:cNvPr>
          <p:cNvSpPr>
            <a:spLocks noGrp="1"/>
          </p:cNvSpPr>
          <p:nvPr>
            <p:ph type="body" orient="vert" idx="1"/>
          </p:nvPr>
        </p:nvSpPr>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118B3B5-E05E-74F4-9959-160F1444E36D}"/>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C7A2A820-26DF-89A1-B6D8-A2A43B84412B}"/>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D648ABC-9E02-34AE-0452-CC88F0AEF79F}"/>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pic>
        <p:nvPicPr>
          <p:cNvPr id="7" name="Picture 4">
            <a:extLst>
              <a:ext uri="{FF2B5EF4-FFF2-40B4-BE49-F238E27FC236}">
                <a16:creationId xmlns:a16="http://schemas.microsoft.com/office/drawing/2014/main" id="{E55E5323-A93F-DBD1-E33C-14791289F660}"/>
              </a:ext>
            </a:extLst>
          </p:cNvPr>
          <p:cNvPicPr>
            <a:picLocks noChangeAspect="1" noChangeArrowheads="1"/>
          </p:cNvPicPr>
          <p:nvPr userDrawn="1"/>
        </p:nvPicPr>
        <p:blipFill>
          <a:blip r:embed="rId3">
            <a:extLst>
              <a:ext uri="{28A0092B-C50C-407E-A947-70E740481C1C}">
                <a14:useLocalDpi xmlns:a14="http://schemas.microsoft.com/office/drawing/2010/main" val="0"/>
              </a:ext>
            </a:extLst>
          </a:blip>
          <a:srcRect/>
          <a:stretch>
            <a:fillRect/>
          </a:stretch>
        </p:blipFill>
        <p:spPr bwMode="auto">
          <a:xfrm>
            <a:off x="8880677" y="0"/>
            <a:ext cx="3601656" cy="13365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425925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26747212-C696-D6B2-EEC6-8D1F4AC805A3}"/>
              </a:ext>
            </a:extLst>
          </p:cNvPr>
          <p:cNvSpPr>
            <a:spLocks noGrp="1"/>
          </p:cNvSpPr>
          <p:nvPr>
            <p:ph type="title" orient="vert"/>
          </p:nvPr>
        </p:nvSpPr>
        <p:spPr>
          <a:xfrm>
            <a:off x="8724900" y="365125"/>
            <a:ext cx="2628900" cy="5811838"/>
          </a:xfrm>
        </p:spPr>
        <p:txBody>
          <a:bodyPr vert="eaVert"/>
          <a:lstStyle/>
          <a:p>
            <a:r>
              <a:rPr lang="zh-CN" altLang="en-US"/>
              <a:t>单击此处编辑母版标题样式</a:t>
            </a:r>
          </a:p>
        </p:txBody>
      </p:sp>
      <p:sp>
        <p:nvSpPr>
          <p:cNvPr id="3" name="竖排文字占位符 2">
            <a:extLst>
              <a:ext uri="{FF2B5EF4-FFF2-40B4-BE49-F238E27FC236}">
                <a16:creationId xmlns:a16="http://schemas.microsoft.com/office/drawing/2014/main" id="{2A4D0583-DFB7-CFA4-7AB5-588E83DE26F9}"/>
              </a:ext>
            </a:extLst>
          </p:cNvPr>
          <p:cNvSpPr>
            <a:spLocks noGrp="1"/>
          </p:cNvSpPr>
          <p:nvPr>
            <p:ph type="body" orient="vert" idx="1"/>
          </p:nvPr>
        </p:nvSpPr>
        <p:spPr>
          <a:xfrm>
            <a:off x="838200" y="365125"/>
            <a:ext cx="7734300" cy="5811838"/>
          </a:xfrm>
        </p:spPr>
        <p:txBody>
          <a:bodyPr vert="eaVe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1486148-7364-5C8E-894D-61F76938231B}"/>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942FEEA6-2664-21A0-1D62-65A328363E82}"/>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770B46B8-9002-770E-AB6B-D44705ED7B02}"/>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2857698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37B1421-1366-A113-5F17-B9B50CF39B7E}"/>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C0FFCB02-B723-709D-EBAE-F08F0E00EA18}"/>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C80D22FB-1514-593A-37E4-BD5DA1448EBB}"/>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5889BA19-2BCC-0642-98F6-1EE0A49D9530}"/>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C88E4F93-7E67-CADE-DCBF-4BFAA21C28DB}"/>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56826922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3937500-F7F7-4399-38A0-D993B106F1E9}"/>
              </a:ext>
            </a:extLst>
          </p:cNvPr>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p>
        </p:txBody>
      </p:sp>
      <p:sp>
        <p:nvSpPr>
          <p:cNvPr id="3" name="文本占位符 2">
            <a:extLst>
              <a:ext uri="{FF2B5EF4-FFF2-40B4-BE49-F238E27FC236}">
                <a16:creationId xmlns:a16="http://schemas.microsoft.com/office/drawing/2014/main" id="{0B4CE325-C7F5-5D98-EC7D-1A7914B90B9A}"/>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p>
        </p:txBody>
      </p:sp>
      <p:sp>
        <p:nvSpPr>
          <p:cNvPr id="4" name="日期占位符 3">
            <a:extLst>
              <a:ext uri="{FF2B5EF4-FFF2-40B4-BE49-F238E27FC236}">
                <a16:creationId xmlns:a16="http://schemas.microsoft.com/office/drawing/2014/main" id="{AE64D8F8-FBA7-0916-FFDC-FFD44D6E9372}"/>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EB2E0C86-F6F4-45D9-166F-D9BC6FB72455}"/>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2FAA5F1D-12C7-8007-CC6B-10667B308ADD}"/>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16548860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1285EE4-9CF7-7F5B-2E2F-CDF42EE7C7D3}"/>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478047B9-ACAA-1158-531D-C7D12E4FEAF8}"/>
              </a:ext>
            </a:extLst>
          </p:cNvPr>
          <p:cNvSpPr>
            <a:spLocks noGrp="1"/>
          </p:cNvSpPr>
          <p:nvPr>
            <p:ph sz="half" idx="1"/>
          </p:nvPr>
        </p:nvSpPr>
        <p:spPr>
          <a:xfrm>
            <a:off x="838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内容占位符 3">
            <a:extLst>
              <a:ext uri="{FF2B5EF4-FFF2-40B4-BE49-F238E27FC236}">
                <a16:creationId xmlns:a16="http://schemas.microsoft.com/office/drawing/2014/main" id="{1C9EE003-DD9F-F800-45E9-275AA08A9BFA}"/>
              </a:ext>
            </a:extLst>
          </p:cNvPr>
          <p:cNvSpPr>
            <a:spLocks noGrp="1"/>
          </p:cNvSpPr>
          <p:nvPr>
            <p:ph sz="half" idx="2"/>
          </p:nvPr>
        </p:nvSpPr>
        <p:spPr>
          <a:xfrm>
            <a:off x="6172200" y="1825625"/>
            <a:ext cx="5181600" cy="435133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日期占位符 4">
            <a:extLst>
              <a:ext uri="{FF2B5EF4-FFF2-40B4-BE49-F238E27FC236}">
                <a16:creationId xmlns:a16="http://schemas.microsoft.com/office/drawing/2014/main" id="{A2E44213-6E78-F0B9-7C08-F4C691B05835}"/>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6" name="页脚占位符 5">
            <a:extLst>
              <a:ext uri="{FF2B5EF4-FFF2-40B4-BE49-F238E27FC236}">
                <a16:creationId xmlns:a16="http://schemas.microsoft.com/office/drawing/2014/main" id="{31998C6B-6324-7AF5-E14D-309986689C97}"/>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9EC34151-A101-CFD6-F198-8E215D13298C}"/>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187421757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B2E1889-A224-B4A3-5E9D-67F67EC2DC1A}"/>
              </a:ext>
            </a:extLst>
          </p:cNvPr>
          <p:cNvSpPr>
            <a:spLocks noGrp="1"/>
          </p:cNvSpPr>
          <p:nvPr>
            <p:ph type="title"/>
          </p:nvPr>
        </p:nvSpPr>
        <p:spPr>
          <a:xfrm>
            <a:off x="839788" y="365125"/>
            <a:ext cx="10515600" cy="1325563"/>
          </a:xfrm>
        </p:spPr>
        <p:txBody>
          <a:bodyPr/>
          <a:lstStyle/>
          <a:p>
            <a:r>
              <a:rPr lang="zh-CN" altLang="en-US"/>
              <a:t>单击此处编辑母版标题样式</a:t>
            </a:r>
          </a:p>
        </p:txBody>
      </p:sp>
      <p:sp>
        <p:nvSpPr>
          <p:cNvPr id="3" name="文本占位符 2">
            <a:extLst>
              <a:ext uri="{FF2B5EF4-FFF2-40B4-BE49-F238E27FC236}">
                <a16:creationId xmlns:a16="http://schemas.microsoft.com/office/drawing/2014/main" id="{09177D68-C38B-6FF6-4328-79ED3A816B63}"/>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内容占位符 3">
            <a:extLst>
              <a:ext uri="{FF2B5EF4-FFF2-40B4-BE49-F238E27FC236}">
                <a16:creationId xmlns:a16="http://schemas.microsoft.com/office/drawing/2014/main" id="{0F95FF87-347B-9604-3727-B9989DAB48DD}"/>
              </a:ext>
            </a:extLst>
          </p:cNvPr>
          <p:cNvSpPr>
            <a:spLocks noGrp="1"/>
          </p:cNvSpPr>
          <p:nvPr>
            <p:ph sz="half" idx="2"/>
          </p:nvPr>
        </p:nvSpPr>
        <p:spPr>
          <a:xfrm>
            <a:off x="839788" y="2505075"/>
            <a:ext cx="5157787"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5" name="文本占位符 4">
            <a:extLst>
              <a:ext uri="{FF2B5EF4-FFF2-40B4-BE49-F238E27FC236}">
                <a16:creationId xmlns:a16="http://schemas.microsoft.com/office/drawing/2014/main" id="{5C1D06E7-7CE8-00DB-89E8-887BC16CDE1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内容占位符 5">
            <a:extLst>
              <a:ext uri="{FF2B5EF4-FFF2-40B4-BE49-F238E27FC236}">
                <a16:creationId xmlns:a16="http://schemas.microsoft.com/office/drawing/2014/main" id="{1D9B3EEB-F00D-8069-0AB9-5474464F9196}"/>
              </a:ext>
            </a:extLst>
          </p:cNvPr>
          <p:cNvSpPr>
            <a:spLocks noGrp="1"/>
          </p:cNvSpPr>
          <p:nvPr>
            <p:ph sz="quarter" idx="4"/>
          </p:nvPr>
        </p:nvSpPr>
        <p:spPr>
          <a:xfrm>
            <a:off x="6172200" y="2505075"/>
            <a:ext cx="5183188" cy="3684588"/>
          </a:xfrm>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7" name="日期占位符 6">
            <a:extLst>
              <a:ext uri="{FF2B5EF4-FFF2-40B4-BE49-F238E27FC236}">
                <a16:creationId xmlns:a16="http://schemas.microsoft.com/office/drawing/2014/main" id="{CF3C282A-34C9-1C65-0CF3-4FB32E61B33A}"/>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8" name="页脚占位符 7">
            <a:extLst>
              <a:ext uri="{FF2B5EF4-FFF2-40B4-BE49-F238E27FC236}">
                <a16:creationId xmlns:a16="http://schemas.microsoft.com/office/drawing/2014/main" id="{ADF70A11-C81B-90BC-C9C6-80684B335E02}"/>
              </a:ext>
            </a:extLst>
          </p:cNvPr>
          <p:cNvSpPr>
            <a:spLocks noGrp="1"/>
          </p:cNvSpPr>
          <p:nvPr>
            <p:ph type="ftr" sz="quarter" idx="11"/>
          </p:nvPr>
        </p:nvSpPr>
        <p:spPr/>
        <p:txBody>
          <a:bodyPr/>
          <a:lstStyle/>
          <a:p>
            <a:endParaRPr lang="zh-CN" altLang="en-US"/>
          </a:p>
        </p:txBody>
      </p:sp>
      <p:sp>
        <p:nvSpPr>
          <p:cNvPr id="9" name="灯片编号占位符 8">
            <a:extLst>
              <a:ext uri="{FF2B5EF4-FFF2-40B4-BE49-F238E27FC236}">
                <a16:creationId xmlns:a16="http://schemas.microsoft.com/office/drawing/2014/main" id="{0AF0E454-00FF-AE74-6B88-8467CE807D06}"/>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196504904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1E183AD-EC01-E720-830C-A7C601C51A9D}"/>
              </a:ext>
            </a:extLst>
          </p:cNvPr>
          <p:cNvSpPr>
            <a:spLocks noGrp="1"/>
          </p:cNvSpPr>
          <p:nvPr>
            <p:ph type="title"/>
          </p:nvPr>
        </p:nvSpPr>
        <p:spPr/>
        <p:txBody>
          <a:bodyPr/>
          <a:lstStyle/>
          <a:p>
            <a:r>
              <a:rPr lang="zh-CN" altLang="en-US"/>
              <a:t>单击此处编辑母版标题样式</a:t>
            </a:r>
          </a:p>
        </p:txBody>
      </p:sp>
      <p:sp>
        <p:nvSpPr>
          <p:cNvPr id="3" name="日期占位符 2">
            <a:extLst>
              <a:ext uri="{FF2B5EF4-FFF2-40B4-BE49-F238E27FC236}">
                <a16:creationId xmlns:a16="http://schemas.microsoft.com/office/drawing/2014/main" id="{5A04B8AA-2278-B50F-3E16-6AA93CCC5577}"/>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4" name="页脚占位符 3">
            <a:extLst>
              <a:ext uri="{FF2B5EF4-FFF2-40B4-BE49-F238E27FC236}">
                <a16:creationId xmlns:a16="http://schemas.microsoft.com/office/drawing/2014/main" id="{119F0139-3E2E-89E8-72DD-D051299FF9DB}"/>
              </a:ext>
            </a:extLst>
          </p:cNvPr>
          <p:cNvSpPr>
            <a:spLocks noGrp="1"/>
          </p:cNvSpPr>
          <p:nvPr>
            <p:ph type="ftr" sz="quarter" idx="11"/>
          </p:nvPr>
        </p:nvSpPr>
        <p:spPr/>
        <p:txBody>
          <a:bodyPr/>
          <a:lstStyle/>
          <a:p>
            <a:endParaRPr lang="zh-CN" altLang="en-US"/>
          </a:p>
        </p:txBody>
      </p:sp>
      <p:sp>
        <p:nvSpPr>
          <p:cNvPr id="5" name="灯片编号占位符 4">
            <a:extLst>
              <a:ext uri="{FF2B5EF4-FFF2-40B4-BE49-F238E27FC236}">
                <a16:creationId xmlns:a16="http://schemas.microsoft.com/office/drawing/2014/main" id="{C7792A8B-0938-3A1F-D122-3A3FA559FFCD}"/>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29487791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8499846E-E4D2-7A26-06B0-335B033FAF85}"/>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3" name="页脚占位符 2">
            <a:extLst>
              <a:ext uri="{FF2B5EF4-FFF2-40B4-BE49-F238E27FC236}">
                <a16:creationId xmlns:a16="http://schemas.microsoft.com/office/drawing/2014/main" id="{B4AB69B3-9576-F8A9-91C5-8F55F69AD63A}"/>
              </a:ext>
            </a:extLst>
          </p:cNvPr>
          <p:cNvSpPr>
            <a:spLocks noGrp="1"/>
          </p:cNvSpPr>
          <p:nvPr>
            <p:ph type="ftr" sz="quarter" idx="11"/>
          </p:nvPr>
        </p:nvSpPr>
        <p:spPr/>
        <p:txBody>
          <a:bodyPr/>
          <a:lstStyle/>
          <a:p>
            <a:endParaRPr lang="zh-CN" altLang="en-US"/>
          </a:p>
        </p:txBody>
      </p:sp>
      <p:sp>
        <p:nvSpPr>
          <p:cNvPr id="4" name="灯片编号占位符 3">
            <a:extLst>
              <a:ext uri="{FF2B5EF4-FFF2-40B4-BE49-F238E27FC236}">
                <a16:creationId xmlns:a16="http://schemas.microsoft.com/office/drawing/2014/main" id="{87EE8FAC-6406-405D-81F1-2A62857CA4B8}"/>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419450032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30936A0-F882-EB7F-C465-A6137C81F91E}"/>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内容占位符 2">
            <a:extLst>
              <a:ext uri="{FF2B5EF4-FFF2-40B4-BE49-F238E27FC236}">
                <a16:creationId xmlns:a16="http://schemas.microsoft.com/office/drawing/2014/main" id="{62D49F34-691A-7BF7-64A0-C41226D51DB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文本占位符 3">
            <a:extLst>
              <a:ext uri="{FF2B5EF4-FFF2-40B4-BE49-F238E27FC236}">
                <a16:creationId xmlns:a16="http://schemas.microsoft.com/office/drawing/2014/main" id="{739D89FA-EE84-6F7F-0DC4-865E7528FC9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E8340F04-E65B-3E48-3154-D95864CCEE3B}"/>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6" name="页脚占位符 5">
            <a:extLst>
              <a:ext uri="{FF2B5EF4-FFF2-40B4-BE49-F238E27FC236}">
                <a16:creationId xmlns:a16="http://schemas.microsoft.com/office/drawing/2014/main" id="{6E01FA36-4705-E394-6302-453F790C1F98}"/>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88CAE165-4843-BE00-AFA6-F8AD0A1A5AD1}"/>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26257081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CB82F5D-9917-39FC-069D-D8A5E9909D72}"/>
              </a:ext>
            </a:extLst>
          </p:cNvPr>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p>
        </p:txBody>
      </p:sp>
      <p:sp>
        <p:nvSpPr>
          <p:cNvPr id="3" name="图片占位符 2">
            <a:extLst>
              <a:ext uri="{FF2B5EF4-FFF2-40B4-BE49-F238E27FC236}">
                <a16:creationId xmlns:a16="http://schemas.microsoft.com/office/drawing/2014/main" id="{798B3E0E-6234-3CC1-A35A-9F64C0A01488}"/>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a:extLst>
              <a:ext uri="{FF2B5EF4-FFF2-40B4-BE49-F238E27FC236}">
                <a16:creationId xmlns:a16="http://schemas.microsoft.com/office/drawing/2014/main" id="{4C599FF2-D2DD-85CE-4D16-D2DD76B00D0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p>
        </p:txBody>
      </p:sp>
      <p:sp>
        <p:nvSpPr>
          <p:cNvPr id="5" name="日期占位符 4">
            <a:extLst>
              <a:ext uri="{FF2B5EF4-FFF2-40B4-BE49-F238E27FC236}">
                <a16:creationId xmlns:a16="http://schemas.microsoft.com/office/drawing/2014/main" id="{3C173701-A571-EEA5-4199-B25DEC61CD34}"/>
              </a:ext>
            </a:extLst>
          </p:cNvPr>
          <p:cNvSpPr>
            <a:spLocks noGrp="1"/>
          </p:cNvSpPr>
          <p:nvPr>
            <p:ph type="dt" sz="half" idx="10"/>
          </p:nvPr>
        </p:nvSpPr>
        <p:spPr/>
        <p:txBody>
          <a:bodyPr/>
          <a:lstStyle/>
          <a:p>
            <a:fld id="{6B01045D-E7CA-4CC4-B569-1991963BDDFA}" type="datetimeFigureOut">
              <a:rPr lang="zh-CN" altLang="en-US" smtClean="0"/>
              <a:t>2023/7/8</a:t>
            </a:fld>
            <a:endParaRPr lang="zh-CN" altLang="en-US"/>
          </a:p>
        </p:txBody>
      </p:sp>
      <p:sp>
        <p:nvSpPr>
          <p:cNvPr id="6" name="页脚占位符 5">
            <a:extLst>
              <a:ext uri="{FF2B5EF4-FFF2-40B4-BE49-F238E27FC236}">
                <a16:creationId xmlns:a16="http://schemas.microsoft.com/office/drawing/2014/main" id="{D698278E-6CC0-888F-9B97-C448693C8419}"/>
              </a:ext>
            </a:extLst>
          </p:cNvPr>
          <p:cNvSpPr>
            <a:spLocks noGrp="1"/>
          </p:cNvSpPr>
          <p:nvPr>
            <p:ph type="ftr" sz="quarter" idx="11"/>
          </p:nvPr>
        </p:nvSpPr>
        <p:spPr/>
        <p:txBody>
          <a:bodyPr/>
          <a:lstStyle/>
          <a:p>
            <a:endParaRPr lang="zh-CN" altLang="en-US"/>
          </a:p>
        </p:txBody>
      </p:sp>
      <p:sp>
        <p:nvSpPr>
          <p:cNvPr id="7" name="灯片编号占位符 6">
            <a:extLst>
              <a:ext uri="{FF2B5EF4-FFF2-40B4-BE49-F238E27FC236}">
                <a16:creationId xmlns:a16="http://schemas.microsoft.com/office/drawing/2014/main" id="{A1F23D5F-B190-015C-C22A-3C27391B16E1}"/>
              </a:ext>
            </a:extLst>
          </p:cNvPr>
          <p:cNvSpPr>
            <a:spLocks noGrp="1"/>
          </p:cNvSpPr>
          <p:nvPr>
            <p:ph type="sldNum" sz="quarter" idx="12"/>
          </p:nvPr>
        </p:nvSpPr>
        <p:spPr/>
        <p:txBody>
          <a:body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3573861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7" name="Picture 2">
            <a:extLst>
              <a:ext uri="{FF2B5EF4-FFF2-40B4-BE49-F238E27FC236}">
                <a16:creationId xmlns:a16="http://schemas.microsoft.com/office/drawing/2014/main" id="{F6664E7D-130B-87A3-6888-974AAFC0428D}"/>
              </a:ext>
            </a:extLst>
          </p:cNvPr>
          <p:cNvPicPr>
            <a:picLocks noChangeAspect="1" noChangeArrowheads="1"/>
          </p:cNvPicPr>
          <p:nvPr userDrawn="1"/>
        </p:nvPicPr>
        <p:blipFill rotWithShape="1">
          <a:blip r:embed="rId13">
            <a:extLst>
              <a:ext uri="{28A0092B-C50C-407E-A947-70E740481C1C}">
                <a14:useLocalDpi xmlns:a14="http://schemas.microsoft.com/office/drawing/2010/main" val="0"/>
              </a:ext>
            </a:extLst>
          </a:blip>
          <a:srcRect t="10690"/>
          <a:stretch/>
        </p:blipFill>
        <p:spPr bwMode="auto">
          <a:xfrm>
            <a:off x="0" y="0"/>
            <a:ext cx="12192000" cy="6858000"/>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8887F5F5-D6CD-5349-94EB-7A75A8E1CA5B}"/>
              </a:ext>
            </a:extLst>
          </p:cNvPr>
          <p:cNvPicPr>
            <a:picLocks noChangeAspect="1" noChangeArrowheads="1"/>
          </p:cNvPicPr>
          <p:nvPr userDrawn="1"/>
        </p:nvPicPr>
        <p:blipFill>
          <a:blip r:embed="rId14">
            <a:extLst>
              <a:ext uri="{28A0092B-C50C-407E-A947-70E740481C1C}">
                <a14:useLocalDpi xmlns:a14="http://schemas.microsoft.com/office/drawing/2010/main" val="0"/>
              </a:ext>
            </a:extLst>
          </a:blip>
          <a:srcRect/>
          <a:stretch>
            <a:fillRect/>
          </a:stretch>
        </p:blipFill>
        <p:spPr bwMode="auto">
          <a:xfrm>
            <a:off x="8880677" y="0"/>
            <a:ext cx="3601656" cy="1336552"/>
          </a:xfrm>
          <a:prstGeom prst="rect">
            <a:avLst/>
          </a:prstGeom>
          <a:noFill/>
          <a:extLst>
            <a:ext uri="{909E8E84-426E-40DD-AFC4-6F175D3DCCD1}">
              <a14:hiddenFill xmlns:a14="http://schemas.microsoft.com/office/drawing/2010/main">
                <a:solidFill>
                  <a:srgbClr val="FFFFFF"/>
                </a:solidFill>
              </a14:hiddenFill>
            </a:ext>
          </a:extLst>
        </p:spPr>
      </p:pic>
      <p:sp>
        <p:nvSpPr>
          <p:cNvPr id="2" name="标题占位符 1">
            <a:extLst>
              <a:ext uri="{FF2B5EF4-FFF2-40B4-BE49-F238E27FC236}">
                <a16:creationId xmlns:a16="http://schemas.microsoft.com/office/drawing/2014/main" id="{9B4147F3-9B0D-05CF-3DE6-E3B78D77C3A4}"/>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p>
        </p:txBody>
      </p:sp>
      <p:sp>
        <p:nvSpPr>
          <p:cNvPr id="3" name="文本占位符 2">
            <a:extLst>
              <a:ext uri="{FF2B5EF4-FFF2-40B4-BE49-F238E27FC236}">
                <a16:creationId xmlns:a16="http://schemas.microsoft.com/office/drawing/2014/main" id="{BDA49A35-5568-5FA7-7BE7-DAE65727259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7FE8C788-662F-03B9-A9D6-06CD8E2FF89B}"/>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B01045D-E7CA-4CC4-B569-1991963BDDFA}" type="datetimeFigureOut">
              <a:rPr lang="zh-CN" altLang="en-US" smtClean="0"/>
              <a:t>2023/7/8</a:t>
            </a:fld>
            <a:endParaRPr lang="zh-CN" altLang="en-US"/>
          </a:p>
        </p:txBody>
      </p:sp>
      <p:sp>
        <p:nvSpPr>
          <p:cNvPr id="5" name="页脚占位符 4">
            <a:extLst>
              <a:ext uri="{FF2B5EF4-FFF2-40B4-BE49-F238E27FC236}">
                <a16:creationId xmlns:a16="http://schemas.microsoft.com/office/drawing/2014/main" id="{C06812D5-AE49-94EB-459C-4BE16144763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a:extLst>
              <a:ext uri="{FF2B5EF4-FFF2-40B4-BE49-F238E27FC236}">
                <a16:creationId xmlns:a16="http://schemas.microsoft.com/office/drawing/2014/main" id="{647F87E4-AFEC-C888-93CF-3EC3992A81C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1F84D72-2B2C-47F3-9064-A99589F139D2}" type="slidenum">
              <a:rPr lang="zh-CN" altLang="en-US" smtClean="0"/>
              <a:t>‹#›</a:t>
            </a:fld>
            <a:endParaRPr lang="zh-CN" altLang="en-US"/>
          </a:p>
        </p:txBody>
      </p:sp>
    </p:spTree>
    <p:extLst>
      <p:ext uri="{BB962C8B-B14F-4D97-AF65-F5344CB8AC3E}">
        <p14:creationId xmlns:p14="http://schemas.microsoft.com/office/powerpoint/2010/main" val="16573440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hyperlink" Target="https://github.com/ligen131/remember-me" TargetMode="External"/><Relationship Id="rId2" Type="http://schemas.openxmlformats.org/officeDocument/2006/relationships/hyperlink" Target="https://h5.hust.online/remember-me/"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hyperlink" Target="https://github.com/ligen131/remember-me" TargetMode="External"/><Relationship Id="rId2" Type="http://schemas.openxmlformats.org/officeDocument/2006/relationships/hyperlink" Target="https://h5.hust.online/remember-me/" TargetMode="Externa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D50096E-0652-6EB2-07BA-7BE2A58702FE}"/>
              </a:ext>
            </a:extLst>
          </p:cNvPr>
          <p:cNvSpPr>
            <a:spLocks noGrp="1"/>
          </p:cNvSpPr>
          <p:nvPr>
            <p:ph type="subTitle" idx="1"/>
          </p:nvPr>
        </p:nvSpPr>
        <p:spPr>
          <a:xfrm>
            <a:off x="1524000" y="3602037"/>
            <a:ext cx="9144000" cy="2347349"/>
          </a:xfrm>
        </p:spPr>
        <p:txBody>
          <a:bodyPr>
            <a:normAutofit/>
          </a:bodyPr>
          <a:lstStyle/>
          <a:p>
            <a:r>
              <a:rPr lang="zh-CN" altLang="en-US" dirty="0"/>
              <a:t>帮助阿尔兹海默症患者回忆过往与记录生活</a:t>
            </a:r>
            <a:endParaRPr lang="en-US" altLang="zh-CN" dirty="0"/>
          </a:p>
          <a:p>
            <a:r>
              <a:rPr lang="en-US" altLang="zh-CN" dirty="0"/>
              <a:t>Team: </a:t>
            </a:r>
            <a:r>
              <a:rPr lang="zh-CN" altLang="en-US" dirty="0"/>
              <a:t>冰岩作坊 刘欣、</a:t>
            </a:r>
            <a:r>
              <a:rPr lang="zh-CN" altLang="en-US" b="0" i="0" dirty="0">
                <a:effectLst/>
                <a:latin typeface="-apple-system"/>
              </a:rPr>
              <a:t>张睿哲、李根、朱俊星、尹欣恬</a:t>
            </a:r>
            <a:endParaRPr lang="en-US" altLang="zh-CN" b="0" i="0" dirty="0">
              <a:effectLst/>
              <a:latin typeface="-apple-system"/>
            </a:endParaRPr>
          </a:p>
          <a:p>
            <a:r>
              <a:rPr lang="en-US" altLang="zh-CN" dirty="0">
                <a:latin typeface="-apple-system"/>
              </a:rPr>
              <a:t>Demo: </a:t>
            </a:r>
            <a:r>
              <a:rPr lang="en-US" altLang="zh-CN" dirty="0">
                <a:latin typeface="-apple-system"/>
                <a:hlinkClick r:id="rId2"/>
              </a:rPr>
              <a:t>https://h5.hust.online/remember-me/</a:t>
            </a:r>
            <a:endParaRPr lang="en-US" altLang="zh-CN" dirty="0">
              <a:latin typeface="-apple-system"/>
            </a:endParaRPr>
          </a:p>
          <a:p>
            <a:r>
              <a:rPr lang="en-US" altLang="zh-CN" dirty="0">
                <a:latin typeface="-apple-system"/>
              </a:rPr>
              <a:t>Repo: </a:t>
            </a:r>
            <a:r>
              <a:rPr lang="en-US" altLang="zh-CN" dirty="0">
                <a:latin typeface="-apple-system"/>
                <a:hlinkClick r:id="rId3"/>
              </a:rPr>
              <a:t>https://github.com/ligen131/remember-me</a:t>
            </a:r>
            <a:endParaRPr lang="en-US" altLang="zh-CN" dirty="0">
              <a:latin typeface="-apple-system"/>
            </a:endParaRPr>
          </a:p>
          <a:p>
            <a:endParaRPr lang="en-US" altLang="zh-CN" dirty="0">
              <a:latin typeface="-apple-system"/>
            </a:endParaRPr>
          </a:p>
          <a:p>
            <a:endParaRPr lang="zh-CN" altLang="en-US" dirty="0"/>
          </a:p>
        </p:txBody>
      </p:sp>
      <p:pic>
        <p:nvPicPr>
          <p:cNvPr id="7" name="Picture 4">
            <a:extLst>
              <a:ext uri="{FF2B5EF4-FFF2-40B4-BE49-F238E27FC236}">
                <a16:creationId xmlns:a16="http://schemas.microsoft.com/office/drawing/2014/main" id="{A3E97E66-FB8C-ABEC-A1E0-FFAA46AB37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5172" y="2316163"/>
            <a:ext cx="3601656" cy="1336552"/>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a:extLst>
              <a:ext uri="{FF2B5EF4-FFF2-40B4-BE49-F238E27FC236}">
                <a16:creationId xmlns:a16="http://schemas.microsoft.com/office/drawing/2014/main" id="{1E6B45BE-A39A-10B1-86DD-E31B3437D1FC}"/>
              </a:ext>
            </a:extLst>
          </p:cNvPr>
          <p:cNvSpPr/>
          <p:nvPr/>
        </p:nvSpPr>
        <p:spPr>
          <a:xfrm>
            <a:off x="3357910" y="1489121"/>
            <a:ext cx="5476179" cy="1015663"/>
          </a:xfrm>
          <a:prstGeom prst="rect">
            <a:avLst/>
          </a:prstGeom>
          <a:noFill/>
        </p:spPr>
        <p:txBody>
          <a:bodyPr wrap="none" lIns="91440" tIns="45720" rIns="91440" bIns="45720">
            <a:spAutoFit/>
          </a:bodyPr>
          <a:lstStyle/>
          <a:p>
            <a:pPr algn="ctr"/>
            <a:r>
              <a:rPr lang="en-US" altLang="zh-CN" sz="6000" b="1" cap="none" spc="0" dirty="0">
                <a:ln w="0"/>
                <a:gradFill>
                  <a:gsLst>
                    <a:gs pos="21000">
                      <a:srgbClr val="53575C"/>
                    </a:gs>
                    <a:gs pos="88000">
                      <a:srgbClr val="C5C7CA"/>
                    </a:gs>
                  </a:gsLst>
                  <a:lin ang="5400000"/>
                </a:gradFill>
                <a:effectLst/>
              </a:rPr>
              <a:t>Remember-me</a:t>
            </a:r>
            <a:endParaRPr lang="zh-CN" altLang="en-US" sz="6000" b="1" cap="none" spc="0" dirty="0">
              <a:ln w="0"/>
              <a:gradFill>
                <a:gsLst>
                  <a:gs pos="21000">
                    <a:srgbClr val="53575C"/>
                  </a:gs>
                  <a:gs pos="88000">
                    <a:srgbClr val="C5C7CA"/>
                  </a:gs>
                </a:gsLst>
                <a:lin ang="5400000"/>
              </a:gradFill>
              <a:effectLst/>
            </a:endParaRPr>
          </a:p>
        </p:txBody>
      </p:sp>
    </p:spTree>
    <p:extLst>
      <p:ext uri="{BB962C8B-B14F-4D97-AF65-F5344CB8AC3E}">
        <p14:creationId xmlns:p14="http://schemas.microsoft.com/office/powerpoint/2010/main" val="34281868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基础功能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通过向 </a:t>
            </a:r>
            <a:r>
              <a:rPr lang="en-US" altLang="zh-CN" sz="2400" dirty="0"/>
              <a:t>AI </a:t>
            </a:r>
            <a:r>
              <a:rPr lang="zh-CN" altLang="en-US" sz="2400" dirty="0"/>
              <a:t>提问可以得到关于自己所有回忆中相关细节的回答。</a:t>
            </a:r>
          </a:p>
        </p:txBody>
      </p:sp>
      <p:pic>
        <p:nvPicPr>
          <p:cNvPr id="8194" name="Picture 2" descr="AI 问答界面">
            <a:extLst>
              <a:ext uri="{FF2B5EF4-FFF2-40B4-BE49-F238E27FC236}">
                <a16:creationId xmlns:a16="http://schemas.microsoft.com/office/drawing/2014/main" id="{C74BC36F-D2AE-97F2-0D5A-7BFF1CC6E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202399" y="2690554"/>
            <a:ext cx="5787202" cy="349611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8934815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基础功能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通过向 </a:t>
            </a:r>
            <a:r>
              <a:rPr lang="en-US" altLang="zh-CN" sz="2400" dirty="0"/>
              <a:t>AI </a:t>
            </a:r>
            <a:r>
              <a:rPr lang="zh-CN" altLang="en-US" sz="2400" dirty="0"/>
              <a:t>提问可以得到关于自己所有回忆中相关细节的回答。</a:t>
            </a:r>
          </a:p>
        </p:txBody>
      </p:sp>
      <p:pic>
        <p:nvPicPr>
          <p:cNvPr id="8194" name="Picture 2" descr="AI 问答界面">
            <a:extLst>
              <a:ext uri="{FF2B5EF4-FFF2-40B4-BE49-F238E27FC236}">
                <a16:creationId xmlns:a16="http://schemas.microsoft.com/office/drawing/2014/main" id="{C74BC36F-D2AE-97F2-0D5A-7BFF1CC6E4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7704" y="0"/>
            <a:ext cx="11576591" cy="6993549"/>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080464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拓展功能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向用户展示人物关系图谱，它是通过用户上传的回忆借助 </a:t>
            </a:r>
            <a:r>
              <a:rPr lang="en-US" altLang="zh-CN" sz="2400" dirty="0"/>
              <a:t>AI </a:t>
            </a:r>
            <a:r>
              <a:rPr lang="zh-CN" altLang="en-US" sz="2400" dirty="0"/>
              <a:t>智能识别人物关系而得。</a:t>
            </a:r>
          </a:p>
        </p:txBody>
      </p:sp>
      <p:pic>
        <p:nvPicPr>
          <p:cNvPr id="5" name="图片 4">
            <a:extLst>
              <a:ext uri="{FF2B5EF4-FFF2-40B4-BE49-F238E27FC236}">
                <a16:creationId xmlns:a16="http://schemas.microsoft.com/office/drawing/2014/main" id="{BD87A64A-179F-7D4B-EEE5-36954FACEA9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64255" y="2518797"/>
            <a:ext cx="5063490" cy="4109015"/>
          </a:xfrm>
          <a:prstGeom prst="rect">
            <a:avLst/>
          </a:prstGeom>
        </p:spPr>
      </p:pic>
    </p:spTree>
    <p:extLst>
      <p:ext uri="{BB962C8B-B14F-4D97-AF65-F5344CB8AC3E}">
        <p14:creationId xmlns:p14="http://schemas.microsoft.com/office/powerpoint/2010/main" val="40559505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拓展功能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lnSpcReduction="10000"/>
          </a:bodyPr>
          <a:lstStyle/>
          <a:p>
            <a:pPr>
              <a:lnSpc>
                <a:spcPct val="150000"/>
              </a:lnSpc>
            </a:pPr>
            <a:r>
              <a:rPr lang="zh-CN" altLang="en-US" sz="2400" dirty="0"/>
              <a:t>根据用户回忆智能识别并生成事件标签、人物关系、情感标签等，为患者提供更全面、深入的回忆体验和理解，帮助他们重新建立记忆片段之间的联系，并更好地理解过去所经历的事件和情感体验。</a:t>
            </a:r>
            <a:endParaRPr lang="en-US" altLang="zh-CN" sz="2400" dirty="0"/>
          </a:p>
          <a:p>
            <a:pPr>
              <a:lnSpc>
                <a:spcPct val="150000"/>
              </a:lnSpc>
            </a:pPr>
            <a:r>
              <a:rPr lang="en-US" altLang="zh-CN" sz="2400" dirty="0"/>
              <a:t>《</a:t>
            </a:r>
            <a:r>
              <a:rPr lang="zh-CN" altLang="en-US" sz="2400" dirty="0"/>
              <a:t>孙子的降临</a:t>
            </a:r>
            <a:r>
              <a:rPr lang="en-US" altLang="zh-CN" sz="2400" dirty="0"/>
              <a:t>》: #</a:t>
            </a:r>
            <a:r>
              <a:rPr lang="zh-CN" altLang="en-US" sz="2400" dirty="0"/>
              <a:t>欢乐和希望 </a:t>
            </a:r>
            <a:r>
              <a:rPr lang="en-US" altLang="zh-CN" sz="2400" dirty="0"/>
              <a:t>#</a:t>
            </a:r>
            <a:r>
              <a:rPr lang="zh-CN" altLang="en-US" sz="2400" dirty="0"/>
              <a:t>家庭团结 </a:t>
            </a:r>
            <a:r>
              <a:rPr lang="en-US" altLang="zh-CN" sz="2400" dirty="0"/>
              <a:t>#</a:t>
            </a:r>
            <a:r>
              <a:rPr lang="zh-CN" altLang="en-US" sz="2400" dirty="0"/>
              <a:t>前进的动力</a:t>
            </a:r>
            <a:endParaRPr lang="en-US" altLang="zh-CN" sz="2400" dirty="0"/>
          </a:p>
          <a:p>
            <a:pPr>
              <a:lnSpc>
                <a:spcPct val="150000"/>
              </a:lnSpc>
            </a:pPr>
            <a:r>
              <a:rPr lang="en-US" altLang="zh-CN" sz="2400" dirty="0"/>
              <a:t>《</a:t>
            </a:r>
            <a:r>
              <a:rPr lang="zh-CN" altLang="en-US" sz="2400" dirty="0"/>
              <a:t>挺住，为了家</a:t>
            </a:r>
            <a:r>
              <a:rPr lang="en-US" altLang="zh-CN" sz="2400" dirty="0"/>
              <a:t>》:</a:t>
            </a:r>
            <a:r>
              <a:rPr lang="zh-CN" altLang="en-US" sz="2400" dirty="0"/>
              <a:t> </a:t>
            </a:r>
            <a:r>
              <a:rPr lang="en-US" altLang="zh-CN" sz="2400" dirty="0"/>
              <a:t>#</a:t>
            </a:r>
            <a:r>
              <a:rPr lang="zh-CN" altLang="en-US" sz="2400" dirty="0"/>
              <a:t>心脏病 </a:t>
            </a:r>
            <a:r>
              <a:rPr lang="en-US" altLang="zh-CN" sz="2400" dirty="0"/>
              <a:t>#</a:t>
            </a:r>
            <a:r>
              <a:rPr lang="zh-CN" altLang="en-US" sz="2400" dirty="0"/>
              <a:t>家庭的稳定 </a:t>
            </a:r>
            <a:r>
              <a:rPr lang="en-US" altLang="zh-CN" sz="2400" dirty="0"/>
              <a:t>#</a:t>
            </a:r>
            <a:r>
              <a:rPr lang="zh-CN" altLang="en-US" sz="2400" dirty="0"/>
              <a:t>心疼和担忧</a:t>
            </a:r>
            <a:endParaRPr lang="en-US" altLang="zh-CN" sz="2400" dirty="0"/>
          </a:p>
          <a:p>
            <a:pPr>
              <a:lnSpc>
                <a:spcPct val="150000"/>
              </a:lnSpc>
            </a:pPr>
            <a:r>
              <a:rPr lang="en-US" altLang="zh-CN" sz="2400" dirty="0"/>
              <a:t>《</a:t>
            </a:r>
            <a:r>
              <a:rPr lang="zh-CN" altLang="en-US" sz="2400" dirty="0"/>
              <a:t>改变生活的决定</a:t>
            </a:r>
            <a:r>
              <a:rPr lang="en-US" altLang="zh-CN" sz="2400" dirty="0"/>
              <a:t>》: #</a:t>
            </a:r>
            <a:r>
              <a:rPr lang="zh-CN" altLang="en-US" sz="2400" dirty="0"/>
              <a:t>外面的世界 </a:t>
            </a:r>
            <a:r>
              <a:rPr lang="en-US" altLang="zh-CN" sz="2400" dirty="0"/>
              <a:t>#</a:t>
            </a:r>
            <a:r>
              <a:rPr lang="zh-CN" altLang="en-US" sz="2400" dirty="0"/>
              <a:t>好奇和向往 </a:t>
            </a:r>
            <a:r>
              <a:rPr lang="en-US" altLang="zh-CN" sz="2400" dirty="0"/>
              <a:t>#</a:t>
            </a:r>
            <a:r>
              <a:rPr lang="zh-CN" altLang="en-US" sz="2400" dirty="0"/>
              <a:t>憧憬和期待</a:t>
            </a:r>
            <a:endParaRPr lang="en-US" altLang="zh-CN" sz="2400" dirty="0"/>
          </a:p>
          <a:p>
            <a:pPr>
              <a:lnSpc>
                <a:spcPct val="150000"/>
              </a:lnSpc>
            </a:pPr>
            <a:r>
              <a:rPr lang="zh-CN" altLang="en-US" sz="2400" dirty="0"/>
              <a:t>根据事件标签、人物关系、情感标签对回忆进行分类，</a:t>
            </a:r>
            <a:br>
              <a:rPr lang="en-US" altLang="zh-CN" sz="2400" dirty="0"/>
            </a:br>
            <a:r>
              <a:rPr lang="zh-CN" altLang="en-US" sz="2400" dirty="0"/>
              <a:t>智能提取不同标签下的回忆。</a:t>
            </a:r>
          </a:p>
        </p:txBody>
      </p:sp>
    </p:spTree>
    <p:extLst>
      <p:ext uri="{BB962C8B-B14F-4D97-AF65-F5344CB8AC3E}">
        <p14:creationId xmlns:p14="http://schemas.microsoft.com/office/powerpoint/2010/main" val="345574738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拓展功能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 为每一个与患者有关的人物建立身份简历，从回忆中智能提取与该人物相关的个人信息与事件记录。</a:t>
            </a:r>
          </a:p>
        </p:txBody>
      </p:sp>
      <p:pic>
        <p:nvPicPr>
          <p:cNvPr id="5" name="图片 4">
            <a:extLst>
              <a:ext uri="{FF2B5EF4-FFF2-40B4-BE49-F238E27FC236}">
                <a16:creationId xmlns:a16="http://schemas.microsoft.com/office/drawing/2014/main" id="{1695B286-90D9-EE80-7684-540FAA9C669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42862" y="2651760"/>
            <a:ext cx="2306275" cy="3714750"/>
          </a:xfrm>
          <a:prstGeom prst="rect">
            <a:avLst/>
          </a:prstGeom>
        </p:spPr>
      </p:pic>
    </p:spTree>
    <p:extLst>
      <p:ext uri="{BB962C8B-B14F-4D97-AF65-F5344CB8AC3E}">
        <p14:creationId xmlns:p14="http://schemas.microsoft.com/office/powerpoint/2010/main" val="4812557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拓展功能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接入 </a:t>
            </a:r>
            <a:r>
              <a:rPr lang="en-US" altLang="zh-CN" sz="2400" dirty="0"/>
              <a:t>AI </a:t>
            </a:r>
            <a:r>
              <a:rPr lang="zh-CN" altLang="en-US" sz="2400" dirty="0"/>
              <a:t>语音识别与播报，将用户口述问题转换为文字，并将 </a:t>
            </a:r>
            <a:r>
              <a:rPr lang="en-US" altLang="zh-CN" sz="2400" dirty="0"/>
              <a:t>AI </a:t>
            </a:r>
            <a:r>
              <a:rPr lang="zh-CN" altLang="en-US" sz="2400" dirty="0"/>
              <a:t>回答转化为语音以更好地服务视障人群。</a:t>
            </a:r>
            <a:endParaRPr lang="en-US" altLang="zh-CN" sz="2400" dirty="0"/>
          </a:p>
          <a:p>
            <a:pPr>
              <a:lnSpc>
                <a:spcPct val="150000"/>
              </a:lnSpc>
            </a:pPr>
            <a:r>
              <a:rPr lang="zh-CN" altLang="en-US" sz="2400" dirty="0"/>
              <a:t>从回忆中提取记忆片段并通过 </a:t>
            </a:r>
            <a:r>
              <a:rPr lang="en-US" altLang="zh-CN" sz="2400" dirty="0"/>
              <a:t>AI </a:t>
            </a:r>
            <a:r>
              <a:rPr lang="zh-CN" altLang="en-US" sz="2400" dirty="0"/>
              <a:t>绘图补充缺失的图片，</a:t>
            </a:r>
            <a:br>
              <a:rPr lang="en-US" altLang="zh-CN" sz="2400" dirty="0"/>
            </a:br>
            <a:r>
              <a:rPr lang="zh-CN" altLang="en-US" sz="2400" dirty="0"/>
              <a:t>智能生成回忆视频，让回忆可视化。</a:t>
            </a:r>
          </a:p>
        </p:txBody>
      </p:sp>
      <p:pic>
        <p:nvPicPr>
          <p:cNvPr id="9218" name="Picture 2">
            <a:extLst>
              <a:ext uri="{FF2B5EF4-FFF2-40B4-BE49-F238E27FC236}">
                <a16:creationId xmlns:a16="http://schemas.microsoft.com/office/drawing/2014/main" id="{5E840BAF-9572-694E-29AE-93D3391296C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472448" y="4343400"/>
            <a:ext cx="3247104" cy="206883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250472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拓展功能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从回忆中智能识别事项提醒（如定时吃药等）并以消息推送方式提醒用户，提供事项完成监控系统，若定期未完成则及时向相关人员做出警报。提供紧急事项求助按钮以使弱势群体在遭遇紧急情况时及时得到救助。</a:t>
            </a:r>
            <a:endParaRPr lang="en-US" altLang="zh-CN" sz="2400" dirty="0"/>
          </a:p>
          <a:p>
            <a:pPr>
              <a:lnSpc>
                <a:spcPct val="150000"/>
              </a:lnSpc>
            </a:pPr>
            <a:r>
              <a:rPr lang="zh-CN" altLang="en-US" sz="2400" dirty="0"/>
              <a:t>支持 </a:t>
            </a:r>
            <a:r>
              <a:rPr lang="en-US" altLang="zh-CN" sz="2400" dirty="0"/>
              <a:t>APP</a:t>
            </a:r>
            <a:r>
              <a:rPr lang="zh-CN" altLang="en-US" sz="2400" dirty="0"/>
              <a:t>、小程序等更加用户友好的方式。</a:t>
            </a:r>
          </a:p>
        </p:txBody>
      </p:sp>
    </p:spTree>
    <p:extLst>
      <p:ext uri="{BB962C8B-B14F-4D97-AF65-F5344CB8AC3E}">
        <p14:creationId xmlns:p14="http://schemas.microsoft.com/office/powerpoint/2010/main" val="222736952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BFD2A36-FD3C-DE4F-C62F-CBB1A545086E}"/>
              </a:ext>
            </a:extLst>
          </p:cNvPr>
          <p:cNvSpPr>
            <a:spLocks noGrp="1"/>
          </p:cNvSpPr>
          <p:nvPr>
            <p:ph type="title"/>
          </p:nvPr>
        </p:nvSpPr>
        <p:spPr/>
        <p:txBody>
          <a:bodyPr/>
          <a:lstStyle/>
          <a:p>
            <a:r>
              <a:rPr lang="zh-CN" altLang="en-US" b="1" dirty="0"/>
              <a:t>技术细节</a:t>
            </a:r>
          </a:p>
        </p:txBody>
      </p:sp>
      <p:sp>
        <p:nvSpPr>
          <p:cNvPr id="5" name="文本占位符 4">
            <a:extLst>
              <a:ext uri="{FF2B5EF4-FFF2-40B4-BE49-F238E27FC236}">
                <a16:creationId xmlns:a16="http://schemas.microsoft.com/office/drawing/2014/main" id="{2010AB03-98D1-D826-A958-067E52A44C2F}"/>
              </a:ext>
            </a:extLst>
          </p:cNvPr>
          <p:cNvSpPr>
            <a:spLocks noGrp="1"/>
          </p:cNvSpPr>
          <p:nvPr>
            <p:ph type="body" idx="1"/>
          </p:nvPr>
        </p:nvSpPr>
        <p:spPr/>
        <p:txBody>
          <a:bodyPr/>
          <a:lstStyle/>
          <a:p>
            <a:r>
              <a:rPr lang="en-US" altLang="zh-CN" dirty="0"/>
              <a:t>Technical Details</a:t>
            </a:r>
            <a:endParaRPr lang="zh-CN" altLang="en-US" dirty="0"/>
          </a:p>
        </p:txBody>
      </p:sp>
    </p:spTree>
    <p:extLst>
      <p:ext uri="{BB962C8B-B14F-4D97-AF65-F5344CB8AC3E}">
        <p14:creationId xmlns:p14="http://schemas.microsoft.com/office/powerpoint/2010/main" val="41529811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en-US" altLang="zh-CN" dirty="0"/>
              <a:t>Web </a:t>
            </a:r>
            <a:r>
              <a:rPr lang="zh-CN" altLang="en-US" dirty="0"/>
              <a:t>后端</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后端使用 </a:t>
            </a:r>
            <a:r>
              <a:rPr lang="en-US" altLang="zh-CN" sz="2400" dirty="0"/>
              <a:t>Golang Web </a:t>
            </a:r>
            <a:r>
              <a:rPr lang="zh-CN" altLang="en-US" sz="2400" dirty="0"/>
              <a:t>后端框架 </a:t>
            </a:r>
            <a:r>
              <a:rPr lang="en-US" altLang="zh-CN" sz="2400" b="1" dirty="0"/>
              <a:t>echo</a:t>
            </a:r>
            <a:r>
              <a:rPr lang="zh-CN" altLang="en-US" sz="2400" dirty="0"/>
              <a:t>，结合 </a:t>
            </a:r>
            <a:r>
              <a:rPr lang="en-US" altLang="zh-CN" sz="2400" dirty="0"/>
              <a:t>JWT </a:t>
            </a:r>
            <a:r>
              <a:rPr lang="zh-CN" altLang="en-US" sz="2400" dirty="0"/>
              <a:t>中间件进行身份验证与用户鉴权。</a:t>
            </a:r>
            <a:endParaRPr lang="en-US" altLang="zh-CN" sz="2400" dirty="0"/>
          </a:p>
          <a:p>
            <a:pPr>
              <a:lnSpc>
                <a:spcPct val="150000"/>
              </a:lnSpc>
            </a:pPr>
            <a:r>
              <a:rPr lang="zh-CN" altLang="en-US" sz="2400" dirty="0"/>
              <a:t>涉及 </a:t>
            </a:r>
            <a:r>
              <a:rPr lang="en-US" altLang="zh-CN" sz="2400" dirty="0"/>
              <a:t>AI </a:t>
            </a:r>
            <a:r>
              <a:rPr lang="zh-CN" altLang="en-US" sz="2400" dirty="0"/>
              <a:t>部分，如 </a:t>
            </a:r>
            <a:r>
              <a:rPr lang="en-US" altLang="zh-CN" sz="2400" dirty="0"/>
              <a:t>AI </a:t>
            </a:r>
            <a:r>
              <a:rPr lang="zh-CN" altLang="en-US" sz="2400" dirty="0"/>
              <a:t>问答，生成人物关系图谱，生成事件</a:t>
            </a:r>
            <a:br>
              <a:rPr lang="en-US" altLang="zh-CN" sz="2400" dirty="0"/>
            </a:br>
            <a:r>
              <a:rPr lang="zh-CN" altLang="en-US" sz="2400" dirty="0"/>
              <a:t>标签、情感标签、人物标签，识别紧急事项等均使用</a:t>
            </a:r>
            <a:br>
              <a:rPr lang="en-US" altLang="zh-CN" sz="2400" dirty="0"/>
            </a:br>
            <a:r>
              <a:rPr lang="en-US" altLang="zh-CN" sz="2400" dirty="0"/>
              <a:t>OpenAI API</a:t>
            </a:r>
            <a:r>
              <a:rPr lang="zh-CN" altLang="en-US" sz="2400" dirty="0"/>
              <a:t>，在后端配置文件中可自选 </a:t>
            </a:r>
            <a:r>
              <a:rPr lang="en-US" altLang="zh-CN" sz="2400" dirty="0"/>
              <a:t>model</a:t>
            </a:r>
            <a:r>
              <a:rPr lang="zh-CN" altLang="en-US" sz="2400" dirty="0"/>
              <a:t>。</a:t>
            </a:r>
            <a:endParaRPr lang="en-US" altLang="zh-CN" sz="2400" dirty="0"/>
          </a:p>
          <a:p>
            <a:pPr>
              <a:lnSpc>
                <a:spcPct val="150000"/>
              </a:lnSpc>
            </a:pPr>
            <a:r>
              <a:rPr lang="zh-CN" altLang="en-US" sz="2400" dirty="0"/>
              <a:t>拓展：当回忆越来越多时使用 </a:t>
            </a:r>
            <a:r>
              <a:rPr lang="en-US" altLang="zh-CN" sz="2400" b="1" dirty="0" err="1"/>
              <a:t>LangChain</a:t>
            </a:r>
            <a:r>
              <a:rPr lang="en-US" altLang="zh-CN" sz="2400" dirty="0"/>
              <a:t> </a:t>
            </a:r>
            <a:r>
              <a:rPr lang="zh-CN" altLang="en-US" sz="2400" dirty="0"/>
              <a:t>进行文本分割，</a:t>
            </a:r>
            <a:br>
              <a:rPr lang="en-US" altLang="zh-CN" sz="2400" dirty="0"/>
            </a:br>
            <a:r>
              <a:rPr lang="zh-CN" altLang="en-US" sz="2400" dirty="0"/>
              <a:t>筛选内容后再发送给 </a:t>
            </a:r>
            <a:r>
              <a:rPr lang="en-US" altLang="zh-CN" sz="2400" dirty="0"/>
              <a:t>API</a:t>
            </a:r>
            <a:r>
              <a:rPr lang="zh-CN" altLang="en-US" sz="2400" dirty="0"/>
              <a:t>。</a:t>
            </a:r>
          </a:p>
        </p:txBody>
      </p:sp>
    </p:spTree>
    <p:extLst>
      <p:ext uri="{BB962C8B-B14F-4D97-AF65-F5344CB8AC3E}">
        <p14:creationId xmlns:p14="http://schemas.microsoft.com/office/powerpoint/2010/main" val="34277534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前端设计理念</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保持简洁性和用户友好性的设计原则，以用户的上传“记忆”与整理“记忆”的需求和体验为中心开展设计。以简约</a:t>
            </a:r>
            <a:r>
              <a:rPr lang="zh-CN" altLang="en-US" sz="2400" b="1" dirty="0"/>
              <a:t>现代</a:t>
            </a:r>
            <a:r>
              <a:rPr lang="zh-CN" altLang="en-US" sz="2400" dirty="0"/>
              <a:t>的设计风格、干净</a:t>
            </a:r>
            <a:r>
              <a:rPr lang="zh-CN" altLang="en-US" sz="2400" b="1" dirty="0"/>
              <a:t>极简</a:t>
            </a:r>
            <a:r>
              <a:rPr lang="zh-CN" altLang="en-US" sz="2400" dirty="0"/>
              <a:t>的界面设计对信息进行有效的传达，实现</a:t>
            </a:r>
            <a:r>
              <a:rPr lang="zh-CN" altLang="en-US" sz="2400" b="1" dirty="0"/>
              <a:t>简单</a:t>
            </a:r>
            <a:r>
              <a:rPr lang="zh-CN" altLang="en-US" sz="2400" dirty="0"/>
              <a:t>、</a:t>
            </a:r>
            <a:r>
              <a:rPr lang="zh-CN" altLang="en-US" sz="2400" b="1" dirty="0"/>
              <a:t>清晰</a:t>
            </a:r>
            <a:r>
              <a:rPr lang="zh-CN" altLang="en-US" sz="2400" dirty="0"/>
              <a:t>而</a:t>
            </a:r>
            <a:r>
              <a:rPr lang="zh-CN" altLang="en-US" sz="2400" b="1" dirty="0"/>
              <a:t>直观</a:t>
            </a:r>
            <a:r>
              <a:rPr lang="zh-CN" altLang="en-US" sz="2400" dirty="0"/>
              <a:t>的用户体验，</a:t>
            </a:r>
            <a:br>
              <a:rPr lang="en-US" altLang="zh-CN" sz="2400" dirty="0"/>
            </a:br>
            <a:r>
              <a:rPr lang="zh-CN" altLang="en-US" sz="2400" dirty="0"/>
              <a:t>便于用户</a:t>
            </a:r>
            <a:r>
              <a:rPr lang="zh-CN" altLang="en-US" sz="2400" b="1" dirty="0"/>
              <a:t>轻松上手</a:t>
            </a:r>
            <a:r>
              <a:rPr lang="zh-CN" altLang="en-US" sz="2400" dirty="0"/>
              <a:t>使用。</a:t>
            </a:r>
          </a:p>
        </p:txBody>
      </p:sp>
    </p:spTree>
    <p:extLst>
      <p:ext uri="{BB962C8B-B14F-4D97-AF65-F5344CB8AC3E}">
        <p14:creationId xmlns:p14="http://schemas.microsoft.com/office/powerpoint/2010/main" val="1696306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BFD2A36-FD3C-DE4F-C62F-CBB1A545086E}"/>
              </a:ext>
            </a:extLst>
          </p:cNvPr>
          <p:cNvSpPr>
            <a:spLocks noGrp="1"/>
          </p:cNvSpPr>
          <p:nvPr>
            <p:ph type="title"/>
          </p:nvPr>
        </p:nvSpPr>
        <p:spPr/>
        <p:txBody>
          <a:bodyPr/>
          <a:lstStyle/>
          <a:p>
            <a:r>
              <a:rPr lang="zh-CN" altLang="en-US" b="1" dirty="0"/>
              <a:t>项目背景</a:t>
            </a:r>
          </a:p>
        </p:txBody>
      </p:sp>
      <p:sp>
        <p:nvSpPr>
          <p:cNvPr id="5" name="文本占位符 4">
            <a:extLst>
              <a:ext uri="{FF2B5EF4-FFF2-40B4-BE49-F238E27FC236}">
                <a16:creationId xmlns:a16="http://schemas.microsoft.com/office/drawing/2014/main" id="{2010AB03-98D1-D826-A958-067E52A44C2F}"/>
              </a:ext>
            </a:extLst>
          </p:cNvPr>
          <p:cNvSpPr>
            <a:spLocks noGrp="1"/>
          </p:cNvSpPr>
          <p:nvPr>
            <p:ph type="body" idx="1"/>
          </p:nvPr>
        </p:nvSpPr>
        <p:spPr/>
        <p:txBody>
          <a:bodyPr/>
          <a:lstStyle/>
          <a:p>
            <a:r>
              <a:rPr lang="en-US" altLang="zh-CN" dirty="0"/>
              <a:t>Project Background</a:t>
            </a:r>
            <a:endParaRPr lang="zh-CN" altLang="en-US" dirty="0"/>
          </a:p>
        </p:txBody>
      </p:sp>
    </p:spTree>
    <p:extLst>
      <p:ext uri="{BB962C8B-B14F-4D97-AF65-F5344CB8AC3E}">
        <p14:creationId xmlns:p14="http://schemas.microsoft.com/office/powerpoint/2010/main" val="122174259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BFD2A36-FD3C-DE4F-C62F-CBB1A545086E}"/>
              </a:ext>
            </a:extLst>
          </p:cNvPr>
          <p:cNvSpPr>
            <a:spLocks noGrp="1"/>
          </p:cNvSpPr>
          <p:nvPr>
            <p:ph type="title"/>
          </p:nvPr>
        </p:nvSpPr>
        <p:spPr/>
        <p:txBody>
          <a:bodyPr/>
          <a:lstStyle/>
          <a:p>
            <a:r>
              <a:rPr lang="zh-CN" altLang="en-US" b="1" dirty="0"/>
              <a:t>社会价值</a:t>
            </a:r>
          </a:p>
        </p:txBody>
      </p:sp>
      <p:sp>
        <p:nvSpPr>
          <p:cNvPr id="5" name="文本占位符 4">
            <a:extLst>
              <a:ext uri="{FF2B5EF4-FFF2-40B4-BE49-F238E27FC236}">
                <a16:creationId xmlns:a16="http://schemas.microsoft.com/office/drawing/2014/main" id="{2010AB03-98D1-D826-A958-067E52A44C2F}"/>
              </a:ext>
            </a:extLst>
          </p:cNvPr>
          <p:cNvSpPr>
            <a:spLocks noGrp="1"/>
          </p:cNvSpPr>
          <p:nvPr>
            <p:ph type="body" idx="1"/>
          </p:nvPr>
        </p:nvSpPr>
        <p:spPr/>
        <p:txBody>
          <a:bodyPr/>
          <a:lstStyle/>
          <a:p>
            <a:r>
              <a:rPr lang="en-US" altLang="zh-CN" dirty="0"/>
              <a:t>Social value</a:t>
            </a:r>
            <a:endParaRPr lang="zh-CN" altLang="en-US" dirty="0"/>
          </a:p>
        </p:txBody>
      </p:sp>
    </p:spTree>
    <p:extLst>
      <p:ext uri="{BB962C8B-B14F-4D97-AF65-F5344CB8AC3E}">
        <p14:creationId xmlns:p14="http://schemas.microsoft.com/office/powerpoint/2010/main" val="10070369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社会价值</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我们相信，通过科技的力量，我们能够为这些特定人群创造出有意义的产品，帮助他们重拾失去的回忆，改善他们的生活质量。我们的产品不仅仅是一个回忆工具，还能触及更广泛的人群和场景。除了阿尔茨</a:t>
            </a:r>
            <a:br>
              <a:rPr lang="en-US" altLang="zh-CN" sz="2400" dirty="0"/>
            </a:br>
            <a:r>
              <a:rPr lang="zh-CN" altLang="en-US" sz="2400" dirty="0"/>
              <a:t>海默症患者，我们的产品也适用于其他记忆力减退的人群，</a:t>
            </a:r>
            <a:br>
              <a:rPr lang="en-US" altLang="zh-CN" sz="2400" dirty="0"/>
            </a:br>
            <a:r>
              <a:rPr lang="zh-CN" altLang="en-US" sz="2400" dirty="0"/>
              <a:t>例如老年人和创伤后应激障碍患者。</a:t>
            </a:r>
            <a:endParaRPr lang="en-US" altLang="zh-CN" sz="2400" dirty="0"/>
          </a:p>
          <a:p>
            <a:pPr>
              <a:lnSpc>
                <a:spcPct val="150000"/>
              </a:lnSpc>
            </a:pPr>
            <a:r>
              <a:rPr lang="zh-CN" altLang="en-US" sz="2400" dirty="0"/>
              <a:t>我们希望通过这个产品，呼吁社会提高对弱势群体的关怀与</a:t>
            </a:r>
            <a:br>
              <a:rPr lang="en-US" altLang="zh-CN" sz="2400" dirty="0"/>
            </a:br>
            <a:r>
              <a:rPr lang="zh-CN" altLang="en-US" sz="2400" dirty="0"/>
              <a:t>支持，提高公众对阿尔兹海默症和记忆力减退问题的认识与</a:t>
            </a:r>
            <a:br>
              <a:rPr lang="en-US" altLang="zh-CN" sz="2400" dirty="0"/>
            </a:br>
            <a:r>
              <a:rPr lang="zh-CN" altLang="en-US" sz="2400" dirty="0"/>
              <a:t>重视程度。</a:t>
            </a:r>
          </a:p>
        </p:txBody>
      </p:sp>
    </p:spTree>
    <p:extLst>
      <p:ext uri="{BB962C8B-B14F-4D97-AF65-F5344CB8AC3E}">
        <p14:creationId xmlns:p14="http://schemas.microsoft.com/office/powerpoint/2010/main" val="253909638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副标题 2">
            <a:extLst>
              <a:ext uri="{FF2B5EF4-FFF2-40B4-BE49-F238E27FC236}">
                <a16:creationId xmlns:a16="http://schemas.microsoft.com/office/drawing/2014/main" id="{DD50096E-0652-6EB2-07BA-7BE2A58702FE}"/>
              </a:ext>
            </a:extLst>
          </p:cNvPr>
          <p:cNvSpPr>
            <a:spLocks noGrp="1"/>
          </p:cNvSpPr>
          <p:nvPr>
            <p:ph type="subTitle" idx="1"/>
          </p:nvPr>
        </p:nvSpPr>
        <p:spPr>
          <a:xfrm>
            <a:off x="1524000" y="3602037"/>
            <a:ext cx="9144000" cy="2347349"/>
          </a:xfrm>
        </p:spPr>
        <p:txBody>
          <a:bodyPr>
            <a:normAutofit/>
          </a:bodyPr>
          <a:lstStyle/>
          <a:p>
            <a:r>
              <a:rPr lang="zh-CN" altLang="en-US" dirty="0"/>
              <a:t>帮助阿尔兹海默症患者回忆过往与记录生活</a:t>
            </a:r>
            <a:endParaRPr lang="en-US" altLang="zh-CN" dirty="0"/>
          </a:p>
          <a:p>
            <a:r>
              <a:rPr lang="en-US" altLang="zh-CN" dirty="0"/>
              <a:t>Team: </a:t>
            </a:r>
            <a:r>
              <a:rPr lang="zh-CN" altLang="en-US" dirty="0"/>
              <a:t>冰岩作坊 刘欣、</a:t>
            </a:r>
            <a:r>
              <a:rPr lang="zh-CN" altLang="en-US" b="0" i="0" dirty="0">
                <a:effectLst/>
                <a:latin typeface="-apple-system"/>
              </a:rPr>
              <a:t>张睿哲、李根、朱俊星、尹欣恬</a:t>
            </a:r>
            <a:endParaRPr lang="en-US" altLang="zh-CN" b="0" i="0" dirty="0">
              <a:effectLst/>
              <a:latin typeface="-apple-system"/>
            </a:endParaRPr>
          </a:p>
          <a:p>
            <a:r>
              <a:rPr lang="en-US" altLang="zh-CN" dirty="0">
                <a:latin typeface="-apple-system"/>
              </a:rPr>
              <a:t>Demo: </a:t>
            </a:r>
            <a:r>
              <a:rPr lang="en-US" altLang="zh-CN" dirty="0">
                <a:latin typeface="-apple-system"/>
                <a:hlinkClick r:id="rId2"/>
              </a:rPr>
              <a:t>https://h5.hust.online/remember-me/</a:t>
            </a:r>
            <a:endParaRPr lang="en-US" altLang="zh-CN" dirty="0">
              <a:latin typeface="-apple-system"/>
            </a:endParaRPr>
          </a:p>
          <a:p>
            <a:r>
              <a:rPr lang="en-US" altLang="zh-CN" dirty="0">
                <a:latin typeface="-apple-system"/>
              </a:rPr>
              <a:t>Repo: </a:t>
            </a:r>
            <a:r>
              <a:rPr lang="en-US" altLang="zh-CN" dirty="0">
                <a:latin typeface="-apple-system"/>
                <a:hlinkClick r:id="rId3"/>
              </a:rPr>
              <a:t>https://github.com/ligen131/remember-me</a:t>
            </a:r>
            <a:endParaRPr lang="en-US" altLang="zh-CN" dirty="0">
              <a:latin typeface="-apple-system"/>
            </a:endParaRPr>
          </a:p>
          <a:p>
            <a:endParaRPr lang="en-US" altLang="zh-CN" dirty="0">
              <a:latin typeface="-apple-system"/>
            </a:endParaRPr>
          </a:p>
          <a:p>
            <a:endParaRPr lang="zh-CN" altLang="en-US" dirty="0"/>
          </a:p>
        </p:txBody>
      </p:sp>
      <p:pic>
        <p:nvPicPr>
          <p:cNvPr id="7" name="Picture 4">
            <a:extLst>
              <a:ext uri="{FF2B5EF4-FFF2-40B4-BE49-F238E27FC236}">
                <a16:creationId xmlns:a16="http://schemas.microsoft.com/office/drawing/2014/main" id="{A3E97E66-FB8C-ABEC-A1E0-FFAA46AB37FB}"/>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4295172" y="2316163"/>
            <a:ext cx="3601656" cy="1336552"/>
          </a:xfrm>
          <a:prstGeom prst="rect">
            <a:avLst/>
          </a:prstGeom>
          <a:noFill/>
          <a:extLst>
            <a:ext uri="{909E8E84-426E-40DD-AFC4-6F175D3DCCD1}">
              <a14:hiddenFill xmlns:a14="http://schemas.microsoft.com/office/drawing/2010/main">
                <a:solidFill>
                  <a:srgbClr val="FFFFFF"/>
                </a:solidFill>
              </a14:hiddenFill>
            </a:ext>
          </a:extLst>
        </p:spPr>
      </p:pic>
      <p:sp>
        <p:nvSpPr>
          <p:cNvPr id="11" name="矩形 10">
            <a:extLst>
              <a:ext uri="{FF2B5EF4-FFF2-40B4-BE49-F238E27FC236}">
                <a16:creationId xmlns:a16="http://schemas.microsoft.com/office/drawing/2014/main" id="{1E6B45BE-A39A-10B1-86DD-E31B3437D1FC}"/>
              </a:ext>
            </a:extLst>
          </p:cNvPr>
          <p:cNvSpPr/>
          <p:nvPr/>
        </p:nvSpPr>
        <p:spPr>
          <a:xfrm>
            <a:off x="3357910" y="1489121"/>
            <a:ext cx="5476179" cy="1015663"/>
          </a:xfrm>
          <a:prstGeom prst="rect">
            <a:avLst/>
          </a:prstGeom>
          <a:noFill/>
        </p:spPr>
        <p:txBody>
          <a:bodyPr wrap="none" lIns="91440" tIns="45720" rIns="91440" bIns="45720">
            <a:spAutoFit/>
          </a:bodyPr>
          <a:lstStyle/>
          <a:p>
            <a:pPr algn="ctr"/>
            <a:r>
              <a:rPr lang="en-US" altLang="zh-CN" sz="6000" b="1" cap="none" spc="0" dirty="0">
                <a:ln w="0"/>
                <a:gradFill>
                  <a:gsLst>
                    <a:gs pos="21000">
                      <a:srgbClr val="53575C"/>
                    </a:gs>
                    <a:gs pos="88000">
                      <a:srgbClr val="C5C7CA"/>
                    </a:gs>
                  </a:gsLst>
                  <a:lin ang="5400000"/>
                </a:gradFill>
                <a:effectLst/>
              </a:rPr>
              <a:t>Remember-me</a:t>
            </a:r>
            <a:endParaRPr lang="zh-CN" altLang="en-US" sz="6000" b="1" cap="none" spc="0" dirty="0">
              <a:ln w="0"/>
              <a:gradFill>
                <a:gsLst>
                  <a:gs pos="21000">
                    <a:srgbClr val="53575C"/>
                  </a:gs>
                  <a:gs pos="88000">
                    <a:srgbClr val="C5C7CA"/>
                  </a:gs>
                </a:gsLst>
                <a:lin ang="5400000"/>
              </a:gradFill>
              <a:effectLst/>
            </a:endParaRPr>
          </a:p>
        </p:txBody>
      </p:sp>
    </p:spTree>
    <p:extLst>
      <p:ext uri="{BB962C8B-B14F-4D97-AF65-F5344CB8AC3E}">
        <p14:creationId xmlns:p14="http://schemas.microsoft.com/office/powerpoint/2010/main" val="156647162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项目背景</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p:txBody>
          <a:bodyPr>
            <a:normAutofit/>
          </a:bodyPr>
          <a:lstStyle/>
          <a:p>
            <a:pPr>
              <a:lnSpc>
                <a:spcPct val="150000"/>
              </a:lnSpc>
            </a:pPr>
            <a:r>
              <a:rPr lang="zh-CN" altLang="en-US" sz="2400" dirty="0"/>
              <a:t>在当今以 </a:t>
            </a:r>
            <a:r>
              <a:rPr lang="en-US" altLang="zh-CN" sz="2400" dirty="0"/>
              <a:t>ChatGPT</a:t>
            </a:r>
            <a:r>
              <a:rPr lang="zh-CN" altLang="en-US" sz="2400" dirty="0"/>
              <a:t>、</a:t>
            </a:r>
            <a:r>
              <a:rPr lang="en-US" altLang="zh-CN" sz="2400" dirty="0" err="1"/>
              <a:t>Midjourney</a:t>
            </a:r>
            <a:r>
              <a:rPr lang="en-US" altLang="zh-CN" sz="2400" dirty="0"/>
              <a:t> </a:t>
            </a:r>
            <a:r>
              <a:rPr lang="zh-CN" altLang="en-US" sz="2400" dirty="0"/>
              <a:t>等为代表的生成式 </a:t>
            </a:r>
            <a:r>
              <a:rPr lang="en-US" altLang="zh-CN" sz="2400" dirty="0"/>
              <a:t>AI </a:t>
            </a:r>
            <a:r>
              <a:rPr lang="zh-CN" altLang="en-US" sz="2400" dirty="0"/>
              <a:t>产品席卷全球互联网的趋势下，我们希望能够利用 </a:t>
            </a:r>
            <a:r>
              <a:rPr lang="en-US" altLang="zh-CN" sz="2400" dirty="0"/>
              <a:t>AI </a:t>
            </a:r>
            <a:r>
              <a:rPr lang="zh-CN" altLang="en-US" sz="2400" dirty="0"/>
              <a:t>技术</a:t>
            </a:r>
            <a:r>
              <a:rPr lang="zh-CN" altLang="en-US" sz="2400" b="1" dirty="0"/>
              <a:t>深入到曾经不可及的角落</a:t>
            </a:r>
            <a:r>
              <a:rPr lang="zh-CN" altLang="en-US" sz="2400" dirty="0"/>
              <a:t>，让科技触达每一个个体，并为</a:t>
            </a:r>
            <a:r>
              <a:rPr lang="zh-CN" altLang="en-US" sz="2400" b="1" dirty="0"/>
              <a:t>特定人群</a:t>
            </a:r>
            <a:r>
              <a:rPr lang="zh-CN" altLang="en-US" sz="2400" dirty="0"/>
              <a:t>带来特殊的帮助。</a:t>
            </a:r>
            <a:endParaRPr lang="en-US" altLang="zh-CN" sz="2400" dirty="0"/>
          </a:p>
          <a:p>
            <a:pPr>
              <a:lnSpc>
                <a:spcPct val="150000"/>
              </a:lnSpc>
            </a:pPr>
            <a:r>
              <a:rPr lang="zh-CN" altLang="en-US" sz="2400" dirty="0"/>
              <a:t>阿尔兹海默症是一种慢性神经退行性疾病，多发于</a:t>
            </a:r>
            <a:r>
              <a:rPr lang="zh-CN" altLang="en-US" sz="2400" b="1" dirty="0"/>
              <a:t>老年人群</a:t>
            </a:r>
            <a:r>
              <a:rPr lang="zh-CN" altLang="en-US" sz="2400" dirty="0"/>
              <a:t>。</a:t>
            </a:r>
            <a:br>
              <a:rPr lang="en-US" altLang="zh-CN" sz="2400" dirty="0"/>
            </a:br>
            <a:r>
              <a:rPr lang="zh-CN" altLang="en-US" sz="2400" dirty="0"/>
              <a:t>它是最常见的</a:t>
            </a:r>
            <a:r>
              <a:rPr lang="zh-CN" altLang="en-US" sz="2400" b="1" dirty="0"/>
              <a:t>老年性痴呆症</a:t>
            </a:r>
            <a:r>
              <a:rPr lang="zh-CN" altLang="en-US" sz="2400" dirty="0"/>
              <a:t>，特征是渐进性的认知和</a:t>
            </a:r>
            <a:br>
              <a:rPr lang="en-US" altLang="zh-CN" sz="2400" dirty="0"/>
            </a:br>
            <a:r>
              <a:rPr lang="zh-CN" altLang="en-US" sz="2400" dirty="0"/>
              <a:t>记忆功能下降。</a:t>
            </a:r>
            <a:endParaRPr lang="en-US" altLang="zh-CN" sz="2400" dirty="0"/>
          </a:p>
          <a:p>
            <a:pPr>
              <a:lnSpc>
                <a:spcPct val="150000"/>
              </a:lnSpc>
            </a:pPr>
            <a:r>
              <a:rPr lang="zh-CN" altLang="en-US" sz="2400" dirty="0"/>
              <a:t>阿尔兹海默症的治疗</a:t>
            </a:r>
            <a:r>
              <a:rPr lang="zh-CN" altLang="en-US" sz="2400" b="1" dirty="0"/>
              <a:t>十分困难</a:t>
            </a:r>
            <a:r>
              <a:rPr lang="zh-CN" altLang="en-US" sz="2400" dirty="0"/>
              <a:t>，目前还没有找到能够根治该病的方法。</a:t>
            </a:r>
            <a:endParaRPr lang="en-US" altLang="zh-CN" sz="2400" dirty="0"/>
          </a:p>
        </p:txBody>
      </p:sp>
    </p:spTree>
    <p:extLst>
      <p:ext uri="{BB962C8B-B14F-4D97-AF65-F5344CB8AC3E}">
        <p14:creationId xmlns:p14="http://schemas.microsoft.com/office/powerpoint/2010/main" val="170869132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项目背景</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现有的药物和治疗方式主要是用于减缓病情的进展和缓解症状，但并不能恢复患者的正常认知功能。这使得阿尔兹海默症患者和他们的家人急需</a:t>
            </a:r>
            <a:r>
              <a:rPr lang="zh-CN" altLang="en-US" sz="2400" b="1" dirty="0"/>
              <a:t>有效的支持工具</a:t>
            </a:r>
            <a:r>
              <a:rPr lang="zh-CN" altLang="en-US" sz="2400" dirty="0"/>
              <a:t>来改善生活质量和应对疾病带来的挑战。</a:t>
            </a:r>
            <a:endParaRPr lang="en-US" altLang="zh-CN" sz="2400" dirty="0"/>
          </a:p>
          <a:p>
            <a:pPr>
              <a:lnSpc>
                <a:spcPct val="150000"/>
              </a:lnSpc>
            </a:pPr>
            <a:r>
              <a:rPr lang="zh-CN" altLang="en-US" sz="2400" dirty="0"/>
              <a:t>目前</a:t>
            </a:r>
            <a:r>
              <a:rPr lang="zh-CN" altLang="en-US" sz="2400" b="1" dirty="0"/>
              <a:t>市场上缺乏</a:t>
            </a:r>
            <a:r>
              <a:rPr lang="zh-CN" altLang="en-US" sz="2400" dirty="0"/>
              <a:t>针对阿尔兹海默症患者的记忆辅助工具。</a:t>
            </a:r>
            <a:br>
              <a:rPr lang="en-US" altLang="zh-CN" sz="2400" dirty="0"/>
            </a:br>
            <a:r>
              <a:rPr lang="zh-CN" altLang="en-US" sz="2400" dirty="0"/>
              <a:t>现有的记忆辅助应用大多针对普通用户，对于认知功能</a:t>
            </a:r>
            <a:br>
              <a:rPr lang="en-US" altLang="zh-CN" sz="2400" dirty="0"/>
            </a:br>
            <a:r>
              <a:rPr lang="zh-CN" altLang="en-US" sz="2400" dirty="0"/>
              <a:t>下降的患者来说，</a:t>
            </a:r>
            <a:r>
              <a:rPr lang="zh-CN" altLang="en-US" sz="2400" b="1" dirty="0"/>
              <a:t>界面复杂、操作困难</a:t>
            </a:r>
            <a:r>
              <a:rPr lang="zh-CN" altLang="en-US" sz="2400" dirty="0"/>
              <a:t>，往往无法提供</a:t>
            </a:r>
            <a:br>
              <a:rPr lang="en-US" altLang="zh-CN" sz="2400" dirty="0"/>
            </a:br>
            <a:r>
              <a:rPr lang="zh-CN" altLang="en-US" sz="2400" dirty="0"/>
              <a:t>实质性的帮助。</a:t>
            </a:r>
          </a:p>
        </p:txBody>
      </p:sp>
    </p:spTree>
    <p:extLst>
      <p:ext uri="{BB962C8B-B14F-4D97-AF65-F5344CB8AC3E}">
        <p14:creationId xmlns:p14="http://schemas.microsoft.com/office/powerpoint/2010/main" val="96471786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5BFD2A36-FD3C-DE4F-C62F-CBB1A545086E}"/>
              </a:ext>
            </a:extLst>
          </p:cNvPr>
          <p:cNvSpPr>
            <a:spLocks noGrp="1"/>
          </p:cNvSpPr>
          <p:nvPr>
            <p:ph type="title"/>
          </p:nvPr>
        </p:nvSpPr>
        <p:spPr/>
        <p:txBody>
          <a:bodyPr/>
          <a:lstStyle/>
          <a:p>
            <a:r>
              <a:rPr lang="zh-CN" altLang="en-US" b="1" dirty="0"/>
              <a:t>产品设计</a:t>
            </a:r>
          </a:p>
        </p:txBody>
      </p:sp>
      <p:sp>
        <p:nvSpPr>
          <p:cNvPr id="5" name="文本占位符 4">
            <a:extLst>
              <a:ext uri="{FF2B5EF4-FFF2-40B4-BE49-F238E27FC236}">
                <a16:creationId xmlns:a16="http://schemas.microsoft.com/office/drawing/2014/main" id="{2010AB03-98D1-D826-A958-067E52A44C2F}"/>
              </a:ext>
            </a:extLst>
          </p:cNvPr>
          <p:cNvSpPr>
            <a:spLocks noGrp="1"/>
          </p:cNvSpPr>
          <p:nvPr>
            <p:ph type="body" idx="1"/>
          </p:nvPr>
        </p:nvSpPr>
        <p:spPr/>
        <p:txBody>
          <a:bodyPr/>
          <a:lstStyle/>
          <a:p>
            <a:r>
              <a:rPr lang="en-US" altLang="zh-CN" dirty="0"/>
              <a:t>Project Design</a:t>
            </a:r>
            <a:endParaRPr lang="zh-CN" altLang="en-US" dirty="0"/>
          </a:p>
        </p:txBody>
      </p:sp>
    </p:spTree>
    <p:extLst>
      <p:ext uri="{BB962C8B-B14F-4D97-AF65-F5344CB8AC3E}">
        <p14:creationId xmlns:p14="http://schemas.microsoft.com/office/powerpoint/2010/main" val="376623002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产品设计理念</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en-US" altLang="zh-CN" sz="2400" b="1" dirty="0"/>
              <a:t>Remember-me</a:t>
            </a:r>
            <a:r>
              <a:rPr lang="en-US" altLang="zh-CN" sz="2400" dirty="0"/>
              <a:t> </a:t>
            </a:r>
            <a:r>
              <a:rPr lang="zh-CN" altLang="en-US" sz="2400" dirty="0"/>
              <a:t>是专为阿尔茨海默症患者设计的</a:t>
            </a:r>
            <a:r>
              <a:rPr lang="zh-CN" altLang="en-US" sz="2400" b="1" dirty="0"/>
              <a:t>回忆过往</a:t>
            </a:r>
            <a:r>
              <a:rPr lang="zh-CN" altLang="en-US" sz="2400" dirty="0"/>
              <a:t>与</a:t>
            </a:r>
            <a:r>
              <a:rPr lang="zh-CN" altLang="en-US" sz="2400" b="1" dirty="0"/>
              <a:t>记录生活</a:t>
            </a:r>
            <a:r>
              <a:rPr lang="zh-CN" altLang="en-US" sz="2400" dirty="0"/>
              <a:t>的工具，利用生成式人工智能技术为他们提供</a:t>
            </a:r>
            <a:r>
              <a:rPr lang="zh-CN" altLang="en-US" sz="2400" b="1" dirty="0"/>
              <a:t>独特、简便</a:t>
            </a:r>
            <a:r>
              <a:rPr lang="zh-CN" altLang="en-US" sz="2400" dirty="0"/>
              <a:t>的用户体验。</a:t>
            </a:r>
            <a:endParaRPr lang="en-US" altLang="zh-CN" sz="2400" dirty="0"/>
          </a:p>
          <a:p>
            <a:pPr>
              <a:lnSpc>
                <a:spcPct val="150000"/>
              </a:lnSpc>
            </a:pPr>
            <a:r>
              <a:rPr lang="zh-CN" altLang="en-US" sz="2400" b="1" dirty="0"/>
              <a:t>全新的用户体验</a:t>
            </a:r>
            <a:r>
              <a:rPr lang="zh-CN" altLang="en-US" sz="2400" dirty="0"/>
              <a:t>：通过与我们的 </a:t>
            </a:r>
            <a:r>
              <a:rPr lang="en-US" altLang="zh-CN" sz="2400" dirty="0"/>
              <a:t>AI </a:t>
            </a:r>
            <a:r>
              <a:rPr lang="zh-CN" altLang="en-US" sz="2400" dirty="0"/>
              <a:t>系统互动，患者可以以</a:t>
            </a:r>
            <a:br>
              <a:rPr lang="en-US" altLang="zh-CN" sz="2400" dirty="0"/>
            </a:br>
            <a:r>
              <a:rPr lang="zh-CN" altLang="en-US" sz="2400" dirty="0"/>
              <a:t>一种非常</a:t>
            </a:r>
            <a:r>
              <a:rPr lang="zh-CN" altLang="en-US" sz="2400" b="1" dirty="0"/>
              <a:t>自然</a:t>
            </a:r>
            <a:r>
              <a:rPr lang="zh-CN" altLang="en-US" sz="2400" dirty="0"/>
              <a:t>和</a:t>
            </a:r>
            <a:r>
              <a:rPr lang="zh-CN" altLang="en-US" sz="2400" b="1" dirty="0"/>
              <a:t>亲切</a:t>
            </a:r>
            <a:r>
              <a:rPr lang="zh-CN" altLang="en-US" sz="2400" dirty="0"/>
              <a:t>的方式与它交流，就像在和一个理解</a:t>
            </a:r>
            <a:br>
              <a:rPr lang="en-US" altLang="zh-CN" sz="2400" dirty="0"/>
            </a:br>
            <a:r>
              <a:rPr lang="zh-CN" altLang="en-US" sz="2400" dirty="0"/>
              <a:t>自己的朋友聊天一样。无论是通过</a:t>
            </a:r>
            <a:r>
              <a:rPr lang="zh-CN" altLang="en-US" sz="2400" b="1" dirty="0"/>
              <a:t>文字</a:t>
            </a:r>
            <a:r>
              <a:rPr lang="zh-CN" altLang="en-US" sz="2400" dirty="0"/>
              <a:t>、</a:t>
            </a:r>
            <a:r>
              <a:rPr lang="zh-CN" altLang="en-US" sz="2400" b="1" dirty="0"/>
              <a:t>语音</a:t>
            </a:r>
            <a:r>
              <a:rPr lang="zh-CN" altLang="en-US" sz="2400" dirty="0"/>
              <a:t>还是</a:t>
            </a:r>
            <a:r>
              <a:rPr lang="zh-CN" altLang="en-US" sz="2400" b="1" dirty="0"/>
              <a:t>图像</a:t>
            </a:r>
            <a:r>
              <a:rPr lang="zh-CN" altLang="en-US" sz="2400" dirty="0"/>
              <a:t>，</a:t>
            </a:r>
            <a:br>
              <a:rPr lang="en-US" altLang="zh-CN" sz="2400" dirty="0"/>
            </a:br>
            <a:r>
              <a:rPr lang="zh-CN" altLang="en-US" sz="2400" dirty="0"/>
              <a:t>我们的产品将以</a:t>
            </a:r>
            <a:r>
              <a:rPr lang="zh-CN" altLang="en-US" sz="2400" b="1" dirty="0"/>
              <a:t>个性化的方式</a:t>
            </a:r>
            <a:r>
              <a:rPr lang="zh-CN" altLang="en-US" sz="2400" dirty="0"/>
              <a:t>呈现回忆和记录，为用户带来</a:t>
            </a:r>
            <a:br>
              <a:rPr lang="en-US" altLang="zh-CN" sz="2400" dirty="0"/>
            </a:br>
            <a:r>
              <a:rPr lang="zh-CN" altLang="en-US" sz="2400" b="1" dirty="0"/>
              <a:t>温暖</a:t>
            </a:r>
            <a:r>
              <a:rPr lang="zh-CN" altLang="en-US" sz="2400" dirty="0"/>
              <a:t>、</a:t>
            </a:r>
            <a:r>
              <a:rPr lang="zh-CN" altLang="en-US" sz="2400" b="1" dirty="0"/>
              <a:t>愉悦</a:t>
            </a:r>
            <a:r>
              <a:rPr lang="zh-CN" altLang="en-US" sz="2400" dirty="0"/>
              <a:t>的体验。</a:t>
            </a:r>
          </a:p>
        </p:txBody>
      </p:sp>
    </p:spTree>
    <p:extLst>
      <p:ext uri="{BB962C8B-B14F-4D97-AF65-F5344CB8AC3E}">
        <p14:creationId xmlns:p14="http://schemas.microsoft.com/office/powerpoint/2010/main" val="158983998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基础功能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首页通过一个个圆点表示回忆碎片，鼠标悬浮可预览图片，点击可查看回忆详情。</a:t>
            </a:r>
          </a:p>
        </p:txBody>
      </p:sp>
      <p:pic>
        <p:nvPicPr>
          <p:cNvPr id="5122" name="Picture 2" descr="主页">
            <a:extLst>
              <a:ext uri="{FF2B5EF4-FFF2-40B4-BE49-F238E27FC236}">
                <a16:creationId xmlns:a16="http://schemas.microsoft.com/office/drawing/2014/main" id="{CDFEC945-FC78-D5F4-570E-9662A4663A6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5081" y="2760038"/>
            <a:ext cx="5821837" cy="3504297"/>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494964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基础功能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可自行上传带有图片和文字的回忆内容。</a:t>
            </a:r>
          </a:p>
        </p:txBody>
      </p:sp>
      <p:pic>
        <p:nvPicPr>
          <p:cNvPr id="5124" name="Picture 4" descr="上传回忆界面">
            <a:extLst>
              <a:ext uri="{FF2B5EF4-FFF2-40B4-BE49-F238E27FC236}">
                <a16:creationId xmlns:a16="http://schemas.microsoft.com/office/drawing/2014/main" id="{BBF82E4F-696F-B360-ABF2-94C89A31FEA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85081" y="2782764"/>
            <a:ext cx="5821837" cy="3496502"/>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423233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B254806-4670-A2A0-75FD-7B758364CE67}"/>
              </a:ext>
            </a:extLst>
          </p:cNvPr>
          <p:cNvSpPr>
            <a:spLocks noGrp="1"/>
          </p:cNvSpPr>
          <p:nvPr>
            <p:ph type="title"/>
          </p:nvPr>
        </p:nvSpPr>
        <p:spPr/>
        <p:txBody>
          <a:bodyPr/>
          <a:lstStyle/>
          <a:p>
            <a:r>
              <a:rPr lang="zh-CN" altLang="en-US" dirty="0"/>
              <a:t>基础功能</a:t>
            </a:r>
          </a:p>
        </p:txBody>
      </p:sp>
      <p:sp>
        <p:nvSpPr>
          <p:cNvPr id="3" name="内容占位符 2">
            <a:extLst>
              <a:ext uri="{FF2B5EF4-FFF2-40B4-BE49-F238E27FC236}">
                <a16:creationId xmlns:a16="http://schemas.microsoft.com/office/drawing/2014/main" id="{9F1AA218-C6C8-DB9E-2F22-C62B62B30C5B}"/>
              </a:ext>
            </a:extLst>
          </p:cNvPr>
          <p:cNvSpPr>
            <a:spLocks noGrp="1"/>
          </p:cNvSpPr>
          <p:nvPr>
            <p:ph idx="1"/>
          </p:nvPr>
        </p:nvSpPr>
        <p:spPr>
          <a:xfrm>
            <a:off x="838200" y="1825625"/>
            <a:ext cx="10515600" cy="4667250"/>
          </a:xfrm>
        </p:spPr>
        <p:txBody>
          <a:bodyPr>
            <a:normAutofit/>
          </a:bodyPr>
          <a:lstStyle/>
          <a:p>
            <a:pPr>
              <a:lnSpc>
                <a:spcPct val="150000"/>
              </a:lnSpc>
            </a:pPr>
            <a:r>
              <a:rPr lang="zh-CN" altLang="en-US" sz="2400" dirty="0"/>
              <a:t>点击圆点可查看回忆详情。</a:t>
            </a:r>
          </a:p>
        </p:txBody>
      </p:sp>
      <p:pic>
        <p:nvPicPr>
          <p:cNvPr id="7170" name="Picture 2" descr="回忆界面">
            <a:extLst>
              <a:ext uri="{FF2B5EF4-FFF2-40B4-BE49-F238E27FC236}">
                <a16:creationId xmlns:a16="http://schemas.microsoft.com/office/drawing/2014/main" id="{2ED1BDE4-E7CF-EEE9-4C5A-8FE76DEDE7E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16755" y="2675890"/>
            <a:ext cx="5958490" cy="3568651"/>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11209564"/>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83</TotalTime>
  <Words>1097</Words>
  <Application>Microsoft Office PowerPoint</Application>
  <PresentationFormat>宽屏</PresentationFormat>
  <Paragraphs>63</Paragraphs>
  <Slides>22</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22</vt:i4>
      </vt:variant>
    </vt:vector>
  </HeadingPairs>
  <TitlesOfParts>
    <vt:vector size="27" baseType="lpstr">
      <vt:lpstr>-apple-system</vt:lpstr>
      <vt:lpstr>等线</vt:lpstr>
      <vt:lpstr>等线 Light</vt:lpstr>
      <vt:lpstr>Arial</vt:lpstr>
      <vt:lpstr>Office 主题​​</vt:lpstr>
      <vt:lpstr>PowerPoint 演示文稿</vt:lpstr>
      <vt:lpstr>项目背景</vt:lpstr>
      <vt:lpstr>项目背景</vt:lpstr>
      <vt:lpstr>项目背景</vt:lpstr>
      <vt:lpstr>产品设计</vt:lpstr>
      <vt:lpstr>产品设计理念</vt:lpstr>
      <vt:lpstr>基础功能</vt:lpstr>
      <vt:lpstr>基础功能</vt:lpstr>
      <vt:lpstr>基础功能</vt:lpstr>
      <vt:lpstr>基础功能</vt:lpstr>
      <vt:lpstr>基础功能</vt:lpstr>
      <vt:lpstr>拓展功能</vt:lpstr>
      <vt:lpstr>拓展功能</vt:lpstr>
      <vt:lpstr>拓展功能</vt:lpstr>
      <vt:lpstr>拓展功能</vt:lpstr>
      <vt:lpstr>拓展功能</vt:lpstr>
      <vt:lpstr>技术细节</vt:lpstr>
      <vt:lpstr>Web 后端</vt:lpstr>
      <vt:lpstr>前端设计理念</vt:lpstr>
      <vt:lpstr>社会价值</vt:lpstr>
      <vt:lpstr>社会价值</vt:lpstr>
      <vt:lpstr>PowerPoint 演示文稿</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李 根</dc:creator>
  <cp:lastModifiedBy>李 根</cp:lastModifiedBy>
  <cp:revision>16</cp:revision>
  <dcterms:created xsi:type="dcterms:W3CDTF">2023-07-07T18:59:45Z</dcterms:created>
  <dcterms:modified xsi:type="dcterms:W3CDTF">2023-07-07T20:23:28Z</dcterms:modified>
</cp:coreProperties>
</file>

<file path=docProps/thumbnail.jpeg>
</file>